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sldIdLst>
    <p:sldId id="324" r:id="rId5"/>
    <p:sldId id="258" r:id="rId6"/>
    <p:sldId id="327" r:id="rId7"/>
    <p:sldId id="329" r:id="rId8"/>
    <p:sldId id="330" r:id="rId9"/>
    <p:sldId id="331" r:id="rId10"/>
    <p:sldId id="332" r:id="rId11"/>
    <p:sldId id="340" r:id="rId12"/>
    <p:sldId id="341" r:id="rId13"/>
    <p:sldId id="342" r:id="rId14"/>
    <p:sldId id="333" r:id="rId15"/>
    <p:sldId id="343" r:id="rId16"/>
    <p:sldId id="344" r:id="rId17"/>
    <p:sldId id="299" r:id="rId18"/>
    <p:sldId id="345"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avin Charles" initials="GC" lastIdx="1" clrIdx="0">
    <p:extLst>
      <p:ext uri="{19B8F6BF-5375-455C-9EA6-DF929625EA0E}">
        <p15:presenceInfo xmlns:p15="http://schemas.microsoft.com/office/powerpoint/2012/main" userId="S::gavin.charles@careerswales.gov.wales::1dafd4dc-ef21-42b0-86d7-78143013f9f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A642"/>
    <a:srgbClr val="1F6A63"/>
    <a:srgbClr val="7566A2"/>
    <a:srgbClr val="0595A9"/>
    <a:srgbClr val="AA6EAC"/>
    <a:srgbClr val="D5339B"/>
    <a:srgbClr val="2CB5E6"/>
    <a:srgbClr val="000000"/>
    <a:srgbClr val="F79646"/>
    <a:srgbClr val="F19F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D6F3E9-C0F8-9E4D-35C1-51EB5E6D0977}" v="112" dt="2026-01-14T17:11:28.850"/>
    <p1510:client id="{D757DAD3-AA90-41EF-A258-2C7325F1666A}" v="13" dt="2026-01-14T10:40:51.296"/>
    <p1510:client id="{DA1F572E-9FF2-31D5-689C-BD8B27158043}" v="40" dt="2026-01-14T16:49:11.8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54EEFA-BE38-44CA-B9C0-D40A479E872E}" type="datetimeFigureOut">
              <a:rPr lang="en-GB" smtClean="0"/>
              <a:t>15/01/2026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0373EB-DDEE-4201-A8DD-542ACD7BE48B}" type="slidenum">
              <a:rPr lang="en-GB" smtClean="0"/>
              <a:t>‹#›</a:t>
            </a:fld>
            <a:endParaRPr lang="en-GB"/>
          </a:p>
        </p:txBody>
      </p:sp>
    </p:spTree>
    <p:extLst>
      <p:ext uri="{BB962C8B-B14F-4D97-AF65-F5344CB8AC3E}">
        <p14:creationId xmlns:p14="http://schemas.microsoft.com/office/powerpoint/2010/main" val="5463534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D8763B-912D-4B07-ABB3-C0A1B54E4EAF}" type="slidenum">
              <a:rPr lang="en-GB" smtClean="0"/>
              <a:pPr/>
              <a:t>1</a:t>
            </a:fld>
            <a:endParaRPr lang="en-GB"/>
          </a:p>
        </p:txBody>
      </p:sp>
    </p:spTree>
    <p:extLst>
      <p:ext uri="{BB962C8B-B14F-4D97-AF65-F5344CB8AC3E}">
        <p14:creationId xmlns:p14="http://schemas.microsoft.com/office/powerpoint/2010/main" val="1716283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D8763B-912D-4B07-ABB3-C0A1B54E4EAF}" type="slidenum">
              <a:rPr lang="en-GB" smtClean="0"/>
              <a:pPr/>
              <a:t>2</a:t>
            </a:fld>
            <a:endParaRPr lang="en-GB"/>
          </a:p>
        </p:txBody>
      </p:sp>
    </p:spTree>
    <p:extLst>
      <p:ext uri="{BB962C8B-B14F-4D97-AF65-F5344CB8AC3E}">
        <p14:creationId xmlns:p14="http://schemas.microsoft.com/office/powerpoint/2010/main" val="2437855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a:t>Q. </a:t>
            </a:r>
            <a:r>
              <a:rPr lang="en-GB" b="0">
                <a:cs typeface="Calibri" panose="020F0502020204030204"/>
              </a:rPr>
              <a:t>Thinking of these job roles, what skills / qualities do you think are needed to work in these sectors?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a:cs typeface="Calibri" panose="020F0502020204030204"/>
              </a:rPr>
              <a:t>Explain skills/qualities if needed and dependant on time.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a:cs typeface="Calibri" panose="020F0502020204030204"/>
              </a:rPr>
              <a:t>Examples on </a:t>
            </a:r>
            <a:r>
              <a:rPr lang="en-GB" b="0" err="1">
                <a:cs typeface="Calibri" panose="020F0502020204030204"/>
              </a:rPr>
              <a:t>powepoint</a:t>
            </a:r>
            <a:r>
              <a:rPr lang="en-GB" b="0">
                <a:cs typeface="Calibri" panose="020F0502020204030204"/>
              </a:rPr>
              <a:t>, CA can add additional skills.</a:t>
            </a:r>
          </a:p>
        </p:txBody>
      </p:sp>
      <p:sp>
        <p:nvSpPr>
          <p:cNvPr id="4" name="Slide Number Placeholder 3"/>
          <p:cNvSpPr>
            <a:spLocks noGrp="1"/>
          </p:cNvSpPr>
          <p:nvPr>
            <p:ph type="sldNum" sz="quarter" idx="5"/>
          </p:nvPr>
        </p:nvSpPr>
        <p:spPr/>
        <p:txBody>
          <a:bodyPr/>
          <a:lstStyle/>
          <a:p>
            <a:fld id="{110373EB-DDEE-4201-A8DD-542ACD7BE48B}" type="slidenum">
              <a:rPr lang="en-GB" smtClean="0"/>
              <a:t>6</a:t>
            </a:fld>
            <a:endParaRPr lang="en-GB"/>
          </a:p>
        </p:txBody>
      </p:sp>
    </p:spTree>
    <p:extLst>
      <p:ext uri="{BB962C8B-B14F-4D97-AF65-F5344CB8AC3E}">
        <p14:creationId xmlns:p14="http://schemas.microsoft.com/office/powerpoint/2010/main" val="4905507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cs typeface="Calibri"/>
              </a:rPr>
              <a:t>Careers Adviser should explain here the different structure of subjects, depending on the type of qualification (exam/ coursework).  Ask the group what their preference would be.  Turning point can be used for this if appropriate.</a:t>
            </a:r>
          </a:p>
        </p:txBody>
      </p:sp>
      <p:sp>
        <p:nvSpPr>
          <p:cNvPr id="4" name="Slide Number Placeholder 3"/>
          <p:cNvSpPr>
            <a:spLocks noGrp="1"/>
          </p:cNvSpPr>
          <p:nvPr>
            <p:ph type="sldNum" sz="quarter" idx="5"/>
          </p:nvPr>
        </p:nvSpPr>
        <p:spPr/>
        <p:txBody>
          <a:bodyPr/>
          <a:lstStyle/>
          <a:p>
            <a:fld id="{110373EB-DDEE-4201-A8DD-542ACD7BE48B}" type="slidenum">
              <a:rPr lang="en-GB" smtClean="0"/>
              <a:t>10</a:t>
            </a:fld>
            <a:endParaRPr lang="en-GB"/>
          </a:p>
        </p:txBody>
      </p:sp>
    </p:spTree>
    <p:extLst>
      <p:ext uri="{BB962C8B-B14F-4D97-AF65-F5344CB8AC3E}">
        <p14:creationId xmlns:p14="http://schemas.microsoft.com/office/powerpoint/2010/main" val="1292994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Careers Adviser to use this time to explain their role and how they support a pupil in a guidance interview. </a:t>
            </a:r>
          </a:p>
        </p:txBody>
      </p:sp>
      <p:sp>
        <p:nvSpPr>
          <p:cNvPr id="4" name="Slide Number Placeholder 3"/>
          <p:cNvSpPr>
            <a:spLocks noGrp="1"/>
          </p:cNvSpPr>
          <p:nvPr>
            <p:ph type="sldNum" sz="quarter" idx="5"/>
          </p:nvPr>
        </p:nvSpPr>
        <p:spPr/>
        <p:txBody>
          <a:bodyPr/>
          <a:lstStyle/>
          <a:p>
            <a:fld id="{110373EB-DDEE-4201-A8DD-542ACD7BE48B}" type="slidenum">
              <a:rPr lang="en-GB" smtClean="0"/>
              <a:t>11</a:t>
            </a:fld>
            <a:endParaRPr lang="en-GB"/>
          </a:p>
        </p:txBody>
      </p:sp>
    </p:spTree>
    <p:extLst>
      <p:ext uri="{BB962C8B-B14F-4D97-AF65-F5344CB8AC3E}">
        <p14:creationId xmlns:p14="http://schemas.microsoft.com/office/powerpoint/2010/main" val="27032103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5"/>
          </p:nvPr>
        </p:nvSpPr>
        <p:spPr/>
        <p:txBody>
          <a:bodyPr/>
          <a:lstStyle/>
          <a:p>
            <a:fld id="{110373EB-DDEE-4201-A8DD-542ACD7BE48B}" type="slidenum">
              <a:rPr lang="en-GB" smtClean="0"/>
              <a:t>13</a:t>
            </a:fld>
            <a:endParaRPr lang="en-GB"/>
          </a:p>
        </p:txBody>
      </p:sp>
    </p:spTree>
    <p:extLst>
      <p:ext uri="{BB962C8B-B14F-4D97-AF65-F5344CB8AC3E}">
        <p14:creationId xmlns:p14="http://schemas.microsoft.com/office/powerpoint/2010/main" val="41154575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D2239A7-DDB5-4B40-9624-0E7334BB051D}"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B82A8-416F-4633-BFDF-01108583383A}" type="slidenum">
              <a:rPr lang="en-GB" smtClean="0"/>
              <a:t>‹#›</a:t>
            </a:fld>
            <a:endParaRPr lang="en-GB"/>
          </a:p>
        </p:txBody>
      </p:sp>
    </p:spTree>
    <p:extLst>
      <p:ext uri="{BB962C8B-B14F-4D97-AF65-F5344CB8AC3E}">
        <p14:creationId xmlns:p14="http://schemas.microsoft.com/office/powerpoint/2010/main" val="11508461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2239A7-DDB5-4B40-9624-0E7334BB051D}"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B82A8-416F-4633-BFDF-01108583383A}" type="slidenum">
              <a:rPr lang="en-GB" smtClean="0"/>
              <a:t>‹#›</a:t>
            </a:fld>
            <a:endParaRPr lang="en-GB"/>
          </a:p>
        </p:txBody>
      </p:sp>
    </p:spTree>
    <p:extLst>
      <p:ext uri="{BB962C8B-B14F-4D97-AF65-F5344CB8AC3E}">
        <p14:creationId xmlns:p14="http://schemas.microsoft.com/office/powerpoint/2010/main" val="2493463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2239A7-DDB5-4B40-9624-0E7334BB051D}"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B82A8-416F-4633-BFDF-01108583383A}" type="slidenum">
              <a:rPr lang="en-GB" smtClean="0"/>
              <a:t>‹#›</a:t>
            </a:fld>
            <a:endParaRPr lang="en-GB"/>
          </a:p>
        </p:txBody>
      </p:sp>
    </p:spTree>
    <p:extLst>
      <p:ext uri="{BB962C8B-B14F-4D97-AF65-F5344CB8AC3E}">
        <p14:creationId xmlns:p14="http://schemas.microsoft.com/office/powerpoint/2010/main" val="3856604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D2239A7-DDB5-4B40-9624-0E7334BB051D}" type="datetimeFigureOut">
              <a:rPr lang="en-GB" smtClean="0"/>
              <a:t>15/01/2026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BB82A8-416F-4633-BFDF-01108583383A}" type="slidenum">
              <a:rPr lang="en-GB" smtClean="0"/>
              <a:t>‹#›</a:t>
            </a:fld>
            <a:endParaRPr lang="en-GB"/>
          </a:p>
        </p:txBody>
      </p:sp>
    </p:spTree>
    <p:extLst>
      <p:ext uri="{BB962C8B-B14F-4D97-AF65-F5344CB8AC3E}">
        <p14:creationId xmlns:p14="http://schemas.microsoft.com/office/powerpoint/2010/main" val="1642152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D2239A7-DDB5-4B40-9624-0E7334BB051D}" type="datetimeFigureOut">
              <a:rPr lang="en-GB" smtClean="0"/>
              <a:t>15/01/2026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BB82A8-416F-4633-BFDF-01108583383A}" type="slidenum">
              <a:rPr lang="en-GB" smtClean="0"/>
              <a:t>‹#›</a:t>
            </a:fld>
            <a:endParaRPr lang="en-GB"/>
          </a:p>
        </p:txBody>
      </p:sp>
    </p:spTree>
    <p:extLst>
      <p:ext uri="{BB962C8B-B14F-4D97-AF65-F5344CB8AC3E}">
        <p14:creationId xmlns:p14="http://schemas.microsoft.com/office/powerpoint/2010/main" val="38241285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D2239A7-DDB5-4B40-9624-0E7334BB051D}" type="datetimeFigureOut">
              <a:rPr lang="en-GB" smtClean="0"/>
              <a:t>15/01/2026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BB82A8-416F-4633-BFDF-01108583383A}" type="slidenum">
              <a:rPr lang="en-GB" smtClean="0"/>
              <a:t>‹#›</a:t>
            </a:fld>
            <a:endParaRPr lang="en-GB"/>
          </a:p>
        </p:txBody>
      </p:sp>
    </p:spTree>
    <p:extLst>
      <p:ext uri="{BB962C8B-B14F-4D97-AF65-F5344CB8AC3E}">
        <p14:creationId xmlns:p14="http://schemas.microsoft.com/office/powerpoint/2010/main" val="32971323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2239A7-DDB5-4B40-9624-0E7334BB051D}" type="datetimeFigureOut">
              <a:rPr lang="en-GB" smtClean="0"/>
              <a:t>15/01/2026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BB82A8-416F-4633-BFDF-01108583383A}" type="slidenum">
              <a:rPr lang="en-GB" smtClean="0"/>
              <a:t>‹#›</a:t>
            </a:fld>
            <a:endParaRPr lang="en-GB"/>
          </a:p>
        </p:txBody>
      </p:sp>
    </p:spTree>
    <p:extLst>
      <p:ext uri="{BB962C8B-B14F-4D97-AF65-F5344CB8AC3E}">
        <p14:creationId xmlns:p14="http://schemas.microsoft.com/office/powerpoint/2010/main" val="10170869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2239A7-DDB5-4B40-9624-0E7334BB051D}" type="datetimeFigureOut">
              <a:rPr lang="en-GB" smtClean="0"/>
              <a:t>15/01/2026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BB82A8-416F-4633-BFDF-01108583383A}" type="slidenum">
              <a:rPr lang="en-GB" smtClean="0"/>
              <a:t>‹#›</a:t>
            </a:fld>
            <a:endParaRPr lang="en-GB"/>
          </a:p>
        </p:txBody>
      </p:sp>
    </p:spTree>
    <p:extLst>
      <p:ext uri="{BB962C8B-B14F-4D97-AF65-F5344CB8AC3E}">
        <p14:creationId xmlns:p14="http://schemas.microsoft.com/office/powerpoint/2010/main" val="3243234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2239A7-DDB5-4B40-9624-0E7334BB051D}" type="datetimeFigureOut">
              <a:rPr lang="en-GB" smtClean="0"/>
              <a:t>15/01/2026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BB82A8-416F-4633-BFDF-01108583383A}" type="slidenum">
              <a:rPr lang="en-GB" smtClean="0"/>
              <a:t>‹#›</a:t>
            </a:fld>
            <a:endParaRPr lang="en-GB"/>
          </a:p>
        </p:txBody>
      </p:sp>
    </p:spTree>
    <p:extLst>
      <p:ext uri="{BB962C8B-B14F-4D97-AF65-F5344CB8AC3E}">
        <p14:creationId xmlns:p14="http://schemas.microsoft.com/office/powerpoint/2010/main" val="2122363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2239A7-DDB5-4B40-9624-0E7334BB051D}"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B82A8-416F-4633-BFDF-01108583383A}" type="slidenum">
              <a:rPr lang="en-GB" smtClean="0"/>
              <a:t>‹#›</a:t>
            </a:fld>
            <a:endParaRPr lang="en-GB"/>
          </a:p>
        </p:txBody>
      </p:sp>
    </p:spTree>
    <p:extLst>
      <p:ext uri="{BB962C8B-B14F-4D97-AF65-F5344CB8AC3E}">
        <p14:creationId xmlns:p14="http://schemas.microsoft.com/office/powerpoint/2010/main" val="2389662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2239A7-DDB5-4B40-9624-0E7334BB051D}"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B82A8-416F-4633-BFDF-01108583383A}" type="slidenum">
              <a:rPr lang="en-GB" smtClean="0"/>
              <a:t>‹#›</a:t>
            </a:fld>
            <a:endParaRPr lang="en-GB"/>
          </a:p>
        </p:txBody>
      </p:sp>
    </p:spTree>
    <p:extLst>
      <p:ext uri="{BB962C8B-B14F-4D97-AF65-F5344CB8AC3E}">
        <p14:creationId xmlns:p14="http://schemas.microsoft.com/office/powerpoint/2010/main" val="3113917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2239A7-DDB5-4B40-9624-0E7334BB051D}" type="datetimeFigureOut">
              <a:rPr lang="en-GB" smtClean="0"/>
              <a:t>15/01/2026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BB82A8-416F-4633-BFDF-01108583383A}" type="slidenum">
              <a:rPr lang="en-GB" smtClean="0"/>
              <a:t>‹#›</a:t>
            </a:fld>
            <a:endParaRPr lang="en-GB"/>
          </a:p>
        </p:txBody>
      </p:sp>
    </p:spTree>
    <p:extLst>
      <p:ext uri="{BB962C8B-B14F-4D97-AF65-F5344CB8AC3E}">
        <p14:creationId xmlns:p14="http://schemas.microsoft.com/office/powerpoint/2010/main" val="791677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4.emf"/><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image" Target="../media/image12.jpeg"/><Relationship Id="rId4" Type="http://schemas.openxmlformats.org/officeDocument/2006/relationships/image" Target="../media/image5.emf"/></Relationships>
</file>

<file path=ppt/slides/_rels/slide6.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image" Target="../media/image3.png"/><Relationship Id="rId7" Type="http://schemas.openxmlformats.org/officeDocument/2006/relationships/image" Target="../media/image17.em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6.emf"/><Relationship Id="rId11" Type="http://schemas.openxmlformats.org/officeDocument/2006/relationships/image" Target="../media/image21.emf"/><Relationship Id="rId5" Type="http://schemas.openxmlformats.org/officeDocument/2006/relationships/image" Target="../media/image15.emf"/><Relationship Id="rId10" Type="http://schemas.openxmlformats.org/officeDocument/2006/relationships/image" Target="../media/image20.emf"/><Relationship Id="rId4" Type="http://schemas.openxmlformats.org/officeDocument/2006/relationships/image" Target="../media/image5.emf"/><Relationship Id="rId9" Type="http://schemas.openxmlformats.org/officeDocument/2006/relationships/image" Target="../media/image19.emf"/></Relationships>
</file>

<file path=ppt/slides/_rels/slide7.xml.rels><?xml version="1.0" encoding="UTF-8" standalone="yes"?>
<Relationships xmlns="http://schemas.openxmlformats.org/package/2006/relationships"><Relationship Id="rId8" Type="http://schemas.openxmlformats.org/officeDocument/2006/relationships/image" Target="../media/image25.emf"/><Relationship Id="rId3" Type="http://schemas.openxmlformats.org/officeDocument/2006/relationships/image" Target="../media/image11.jpeg"/><Relationship Id="rId7" Type="http://schemas.openxmlformats.org/officeDocument/2006/relationships/image" Target="../media/image24.emf"/><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23.emf"/><Relationship Id="rId5" Type="http://schemas.openxmlformats.org/officeDocument/2006/relationships/image" Target="../media/image22.emf"/><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28.emf"/><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5.emf"/></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31.emf"/><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30.emf"/><Relationship Id="rId5" Type="http://schemas.openxmlformats.org/officeDocument/2006/relationships/image" Target="../media/image29.emf"/><Relationship Id="rId4" Type="http://schemas.openxmlformats.org/officeDocument/2006/relationships/image" Target="../media/image5.emf"/></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33.e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2.emf"/><Relationship Id="rId5" Type="http://schemas.openxmlformats.org/officeDocument/2006/relationships/image" Target="../media/image5.emf"/><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emf"/><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8.emf"/><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37.emf"/><Relationship Id="rId5" Type="http://schemas.openxmlformats.org/officeDocument/2006/relationships/image" Target="../media/image36.emf"/><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phical user interface&#10;&#10;Description automatically generated">
            <a:extLst>
              <a:ext uri="{FF2B5EF4-FFF2-40B4-BE49-F238E27FC236}">
                <a16:creationId xmlns:a16="http://schemas.microsoft.com/office/drawing/2014/main" id="{BB6A575A-F7E4-9847-87B8-809725EBE6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29" y="5115"/>
            <a:ext cx="9118193" cy="6858000"/>
          </a:xfrm>
          <a:prstGeom prst="rect">
            <a:avLst/>
          </a:prstGeom>
        </p:spPr>
      </p:pic>
      <p:sp>
        <p:nvSpPr>
          <p:cNvPr id="2" name="Rectangle 1"/>
          <p:cNvSpPr/>
          <p:nvPr/>
        </p:nvSpPr>
        <p:spPr>
          <a:xfrm>
            <a:off x="1138805" y="1592839"/>
            <a:ext cx="6851650" cy="1756457"/>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TextBox 67"/>
          <p:cNvSpPr txBox="1"/>
          <p:nvPr/>
        </p:nvSpPr>
        <p:spPr>
          <a:xfrm>
            <a:off x="6824" y="1916832"/>
            <a:ext cx="9130352" cy="923330"/>
          </a:xfrm>
          <a:prstGeom prst="rect">
            <a:avLst/>
          </a:prstGeom>
          <a:noFill/>
          <a:effectLst/>
        </p:spPr>
        <p:txBody>
          <a:bodyPr wrap="square" rtlCol="0">
            <a:spAutoFit/>
          </a:bodyPr>
          <a:lstStyle/>
          <a:p>
            <a:pPr algn="ctr"/>
            <a:r>
              <a:rPr lang="en-GB" sz="5400" b="1">
                <a:solidFill>
                  <a:schemeClr val="bg1"/>
                </a:solidFill>
                <a:effectLst/>
                <a:latin typeface="Azo Sans" panose="020B0603030303020204"/>
              </a:rPr>
              <a:t>Decision Making</a:t>
            </a:r>
          </a:p>
        </p:txBody>
      </p:sp>
    </p:spTree>
    <p:extLst>
      <p:ext uri="{BB962C8B-B14F-4D97-AF65-F5344CB8AC3E}">
        <p14:creationId xmlns:p14="http://schemas.microsoft.com/office/powerpoint/2010/main" val="3856925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 name="Picture 5" descr="S:\Delivery\User Folders\Digital Team Resources\Gavin Charles\20-     IMAGES\Icons8-com\icons8-scorecard-50 (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00983" y="6135777"/>
            <a:ext cx="192377" cy="20596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close up of a sign&#10;&#10;Description automatically generated">
            <a:extLst>
              <a:ext uri="{FF2B5EF4-FFF2-40B4-BE49-F238E27FC236}">
                <a16:creationId xmlns:a16="http://schemas.microsoft.com/office/drawing/2014/main" id="{CC964A2F-B7CE-F846-81A3-1EE2B5ECD3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8377" y="341858"/>
            <a:ext cx="2603696" cy="710878"/>
          </a:xfrm>
          <a:prstGeom prst="rect">
            <a:avLst/>
          </a:prstGeom>
        </p:spPr>
      </p:pic>
      <p:grpSp>
        <p:nvGrpSpPr>
          <p:cNvPr id="45" name="Group 44">
            <a:extLst>
              <a:ext uri="{FF2B5EF4-FFF2-40B4-BE49-F238E27FC236}">
                <a16:creationId xmlns:a16="http://schemas.microsoft.com/office/drawing/2014/main" id="{B42D5F9A-C8D8-C14B-84AC-93156E2ECA7C}"/>
              </a:ext>
            </a:extLst>
          </p:cNvPr>
          <p:cNvGrpSpPr/>
          <p:nvPr/>
        </p:nvGrpSpPr>
        <p:grpSpPr>
          <a:xfrm>
            <a:off x="0" y="6363196"/>
            <a:ext cx="9138462" cy="505527"/>
            <a:chOff x="0" y="6363196"/>
            <a:chExt cx="9138462" cy="505527"/>
          </a:xfrm>
        </p:grpSpPr>
        <p:sp>
          <p:nvSpPr>
            <p:cNvPr id="50" name="Rectangle 49">
              <a:extLst>
                <a:ext uri="{FF2B5EF4-FFF2-40B4-BE49-F238E27FC236}">
                  <a16:creationId xmlns:a16="http://schemas.microsoft.com/office/drawing/2014/main" id="{333618F3-F877-8B4D-B563-CEF8707D4136}"/>
                </a:ext>
              </a:extLst>
            </p:cNvPr>
            <p:cNvSpPr/>
            <p:nvPr/>
          </p:nvSpPr>
          <p:spPr>
            <a:xfrm>
              <a:off x="0" y="6708913"/>
              <a:ext cx="2293200" cy="159810"/>
            </a:xfrm>
            <a:prstGeom prst="rect">
              <a:avLst/>
            </a:prstGeom>
            <a:solidFill>
              <a:srgbClr val="7666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613834B5-1202-E546-A11F-293AFA08A9D3}"/>
                </a:ext>
              </a:extLst>
            </p:cNvPr>
            <p:cNvSpPr/>
            <p:nvPr/>
          </p:nvSpPr>
          <p:spPr>
            <a:xfrm>
              <a:off x="2285999" y="6708913"/>
              <a:ext cx="2293200" cy="159810"/>
            </a:xfrm>
            <a:prstGeom prst="rect">
              <a:avLst/>
            </a:prstGeom>
            <a:solidFill>
              <a:srgbClr val="009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a:extLst>
                <a:ext uri="{FF2B5EF4-FFF2-40B4-BE49-F238E27FC236}">
                  <a16:creationId xmlns:a16="http://schemas.microsoft.com/office/drawing/2014/main" id="{FB11E3ED-A8A6-9944-9FA8-DD4C5BB08523}"/>
                </a:ext>
              </a:extLst>
            </p:cNvPr>
            <p:cNvSpPr/>
            <p:nvPr/>
          </p:nvSpPr>
          <p:spPr>
            <a:xfrm>
              <a:off x="4571997" y="6708913"/>
              <a:ext cx="2293200" cy="159810"/>
            </a:xfrm>
            <a:prstGeom prst="rect">
              <a:avLst/>
            </a:prstGeom>
            <a:solidFill>
              <a:srgbClr val="F29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1AF380E9-07C9-E842-A993-02AF4F730333}"/>
                </a:ext>
              </a:extLst>
            </p:cNvPr>
            <p:cNvSpPr/>
            <p:nvPr/>
          </p:nvSpPr>
          <p:spPr>
            <a:xfrm>
              <a:off x="6856864" y="6708913"/>
              <a:ext cx="2281598" cy="159810"/>
            </a:xfrm>
            <a:prstGeom prst="rect">
              <a:avLst/>
            </a:prstGeom>
            <a:solidFill>
              <a:srgbClr val="CC55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TextBox 53">
              <a:extLst>
                <a:ext uri="{FF2B5EF4-FFF2-40B4-BE49-F238E27FC236}">
                  <a16:creationId xmlns:a16="http://schemas.microsoft.com/office/drawing/2014/main" id="{00AC1740-C2A3-224A-BE3E-0389002E16E4}"/>
                </a:ext>
              </a:extLst>
            </p:cNvPr>
            <p:cNvSpPr txBox="1"/>
            <p:nvPr/>
          </p:nvSpPr>
          <p:spPr>
            <a:xfrm>
              <a:off x="129777" y="6363196"/>
              <a:ext cx="3711785" cy="276999"/>
            </a:xfrm>
            <a:prstGeom prst="rect">
              <a:avLst/>
            </a:prstGeom>
            <a:noFill/>
          </p:spPr>
          <p:txBody>
            <a:bodyPr wrap="none" rtlCol="0">
              <a:spAutoFit/>
            </a:bodyPr>
            <a:lstStyle/>
            <a:p>
              <a:r>
                <a:rPr lang="en-US" sz="1200" b="1" err="1">
                  <a:solidFill>
                    <a:srgbClr val="0096AA"/>
                  </a:solidFill>
                  <a:latin typeface="Arial" panose="020B0604020202020204" pitchFamily="34" charset="0"/>
                  <a:cs typeface="Arial" panose="020B0604020202020204" pitchFamily="34" charset="0"/>
                </a:rPr>
                <a:t>gyrfacymru.llyw.cymru</a:t>
              </a:r>
              <a:r>
                <a:rPr lang="en-US" sz="1200" b="1">
                  <a:solidFill>
                    <a:srgbClr val="0096AA"/>
                  </a:solidFill>
                  <a:latin typeface="Arial" panose="020B0604020202020204" pitchFamily="34" charset="0"/>
                  <a:cs typeface="Arial" panose="020B0604020202020204" pitchFamily="34" charset="0"/>
                </a:rPr>
                <a:t> | </a:t>
              </a:r>
              <a:r>
                <a:rPr lang="en-US" sz="1200" b="1" err="1">
                  <a:solidFill>
                    <a:srgbClr val="0096AA"/>
                  </a:solidFill>
                  <a:latin typeface="Arial" panose="020B0604020202020204" pitchFamily="34" charset="0"/>
                  <a:cs typeface="Arial" panose="020B0604020202020204" pitchFamily="34" charset="0"/>
                </a:rPr>
                <a:t>careerswales.gov.wales</a:t>
              </a:r>
              <a:endParaRPr lang="en-US" sz="1200" b="1">
                <a:solidFill>
                  <a:srgbClr val="0096AA"/>
                </a:solidFill>
                <a:latin typeface="Arial" panose="020B0604020202020204" pitchFamily="34" charset="0"/>
                <a:cs typeface="Arial" panose="020B0604020202020204" pitchFamily="34" charset="0"/>
              </a:endParaRPr>
            </a:p>
          </p:txBody>
        </p:sp>
      </p:grpSp>
      <p:grpSp>
        <p:nvGrpSpPr>
          <p:cNvPr id="8" name="Group 7">
            <a:extLst>
              <a:ext uri="{FF2B5EF4-FFF2-40B4-BE49-F238E27FC236}">
                <a16:creationId xmlns:a16="http://schemas.microsoft.com/office/drawing/2014/main" id="{227C9CC2-0A89-E143-A10C-E2095C7AE12C}"/>
              </a:ext>
            </a:extLst>
          </p:cNvPr>
          <p:cNvGrpSpPr/>
          <p:nvPr/>
        </p:nvGrpSpPr>
        <p:grpSpPr>
          <a:xfrm>
            <a:off x="3129459" y="2350754"/>
            <a:ext cx="3060000" cy="3154703"/>
            <a:chOff x="3129459" y="2350754"/>
            <a:chExt cx="3060000" cy="3154703"/>
          </a:xfrm>
        </p:grpSpPr>
        <p:sp>
          <p:nvSpPr>
            <p:cNvPr id="31" name="Rectangle 30"/>
            <p:cNvSpPr/>
            <p:nvPr/>
          </p:nvSpPr>
          <p:spPr>
            <a:xfrm flipH="1">
              <a:off x="3129459" y="2350754"/>
              <a:ext cx="3060000" cy="1035587"/>
            </a:xfrm>
            <a:prstGeom prst="rect">
              <a:avLst/>
            </a:prstGeom>
            <a:solidFill>
              <a:srgbClr val="2CB5E6"/>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a:latin typeface="Azo Sans" panose="020B0603030303020204" pitchFamily="34" charset="77"/>
                </a:rPr>
                <a:t>Recognise how good </a:t>
              </a:r>
            </a:p>
            <a:p>
              <a:pPr algn="ctr"/>
              <a:r>
                <a:rPr lang="en-GB" sz="1600">
                  <a:latin typeface="Azo Sans" panose="020B0603030303020204" pitchFamily="34" charset="77"/>
                </a:rPr>
                <a:t>decision making can help </a:t>
              </a:r>
            </a:p>
            <a:p>
              <a:pPr algn="ctr"/>
              <a:r>
                <a:rPr lang="en-GB" sz="1600">
                  <a:latin typeface="Azo Sans" panose="020B0603030303020204" pitchFamily="34" charset="77"/>
                </a:rPr>
                <a:t>your career planning</a:t>
              </a:r>
              <a:endParaRPr lang="en-GB" sz="1600">
                <a:latin typeface="Azo Sans" panose="020B0603030303020204" pitchFamily="34" charset="77"/>
                <a:cs typeface="Calibri"/>
              </a:endParaRPr>
            </a:p>
          </p:txBody>
        </p:sp>
        <p:pic>
          <p:nvPicPr>
            <p:cNvPr id="6" name="Picture 5">
              <a:extLst>
                <a:ext uri="{FF2B5EF4-FFF2-40B4-BE49-F238E27FC236}">
                  <a16:creationId xmlns:a16="http://schemas.microsoft.com/office/drawing/2014/main" id="{02779B15-6ECE-D449-95D0-8F09A0AD4119}"/>
                </a:ext>
              </a:extLst>
            </p:cNvPr>
            <p:cNvPicPr>
              <a:picLocks noChangeAspect="1"/>
            </p:cNvPicPr>
            <p:nvPr/>
          </p:nvPicPr>
          <p:blipFill>
            <a:blip r:embed="rId5"/>
            <a:stretch>
              <a:fillRect/>
            </a:stretch>
          </p:blipFill>
          <p:spPr>
            <a:xfrm>
              <a:off x="4007512" y="3760775"/>
              <a:ext cx="1445244" cy="1744682"/>
            </a:xfrm>
            <a:prstGeom prst="rect">
              <a:avLst/>
            </a:prstGeom>
          </p:spPr>
        </p:pic>
      </p:grpSp>
      <p:sp>
        <p:nvSpPr>
          <p:cNvPr id="15" name="TextBox 14">
            <a:extLst>
              <a:ext uri="{FF2B5EF4-FFF2-40B4-BE49-F238E27FC236}">
                <a16:creationId xmlns:a16="http://schemas.microsoft.com/office/drawing/2014/main" id="{C6DF3B70-72E4-2441-AB0F-68C53DA2B4F4}"/>
              </a:ext>
            </a:extLst>
          </p:cNvPr>
          <p:cNvSpPr txBox="1"/>
          <p:nvPr/>
        </p:nvSpPr>
        <p:spPr>
          <a:xfrm>
            <a:off x="358377" y="1414517"/>
            <a:ext cx="8437413" cy="646331"/>
          </a:xfrm>
          <a:prstGeom prst="rect">
            <a:avLst/>
          </a:prstGeom>
          <a:noFill/>
        </p:spPr>
        <p:txBody>
          <a:bodyPr wrap="square" rtlCol="0">
            <a:spAutoFit/>
          </a:bodyPr>
          <a:lstStyle/>
          <a:p>
            <a:r>
              <a:rPr lang="en-US" sz="3600" b="1">
                <a:solidFill>
                  <a:srgbClr val="0595A9"/>
                </a:solidFill>
                <a:latin typeface="Azo Sans" panose="020B0603030303020204" pitchFamily="34" charset="77"/>
              </a:rPr>
              <a:t>Aims of this presentation</a:t>
            </a:r>
          </a:p>
        </p:txBody>
      </p:sp>
      <p:pic>
        <p:nvPicPr>
          <p:cNvPr id="20" name="Picture 19">
            <a:extLst>
              <a:ext uri="{FF2B5EF4-FFF2-40B4-BE49-F238E27FC236}">
                <a16:creationId xmlns:a16="http://schemas.microsoft.com/office/drawing/2014/main" id="{76DC260F-78FF-4A44-855C-4E9308F6DF6C}"/>
              </a:ext>
            </a:extLst>
          </p:cNvPr>
          <p:cNvPicPr>
            <a:picLocks noChangeAspect="1"/>
          </p:cNvPicPr>
          <p:nvPr/>
        </p:nvPicPr>
        <p:blipFill>
          <a:blip r:embed="rId6"/>
          <a:stretch>
            <a:fillRect/>
          </a:stretch>
        </p:blipFill>
        <p:spPr>
          <a:xfrm>
            <a:off x="8172400" y="5915817"/>
            <a:ext cx="704061" cy="667644"/>
          </a:xfrm>
          <a:prstGeom prst="rect">
            <a:avLst/>
          </a:prstGeom>
        </p:spPr>
      </p:pic>
      <p:grpSp>
        <p:nvGrpSpPr>
          <p:cNvPr id="10" name="Group 9">
            <a:extLst>
              <a:ext uri="{FF2B5EF4-FFF2-40B4-BE49-F238E27FC236}">
                <a16:creationId xmlns:a16="http://schemas.microsoft.com/office/drawing/2014/main" id="{04B72595-F2F6-FA4B-BA03-7E38382EE8D9}"/>
              </a:ext>
            </a:extLst>
          </p:cNvPr>
          <p:cNvGrpSpPr/>
          <p:nvPr/>
        </p:nvGrpSpPr>
        <p:grpSpPr>
          <a:xfrm>
            <a:off x="6264000" y="2350755"/>
            <a:ext cx="2880000" cy="3133498"/>
            <a:chOff x="6264000" y="2350755"/>
            <a:chExt cx="2880000" cy="3133498"/>
          </a:xfrm>
        </p:grpSpPr>
        <p:sp>
          <p:nvSpPr>
            <p:cNvPr id="36" name="Rectangle 35"/>
            <p:cNvSpPr/>
            <p:nvPr/>
          </p:nvSpPr>
          <p:spPr>
            <a:xfrm>
              <a:off x="6264000" y="2350755"/>
              <a:ext cx="2880000" cy="1035586"/>
            </a:xfrm>
            <a:prstGeom prst="rect">
              <a:avLst/>
            </a:prstGeom>
            <a:solidFill>
              <a:srgbClr val="F29E55"/>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a:latin typeface="Azo Sans" panose="020B0603030303020204" pitchFamily="34" charset="77"/>
                </a:rPr>
                <a:t>Know who can help you </a:t>
              </a:r>
            </a:p>
            <a:p>
              <a:pPr algn="ctr"/>
              <a:r>
                <a:rPr lang="en-GB" sz="1600">
                  <a:latin typeface="Azo Sans" panose="020B0603030303020204" pitchFamily="34" charset="77"/>
                </a:rPr>
                <a:t>with decision making </a:t>
              </a:r>
              <a:endParaRPr lang="en-GB" sz="1600">
                <a:latin typeface="Azo Sans" panose="020B0603030303020204" pitchFamily="34" charset="77"/>
                <a:cs typeface="Calibri"/>
              </a:endParaRPr>
            </a:p>
          </p:txBody>
        </p:sp>
        <p:pic>
          <p:nvPicPr>
            <p:cNvPr id="2" name="Picture 1">
              <a:extLst>
                <a:ext uri="{FF2B5EF4-FFF2-40B4-BE49-F238E27FC236}">
                  <a16:creationId xmlns:a16="http://schemas.microsoft.com/office/drawing/2014/main" id="{D77D1190-2C35-4142-99DA-C840FE57D289}"/>
                </a:ext>
              </a:extLst>
            </p:cNvPr>
            <p:cNvPicPr>
              <a:picLocks noChangeAspect="1"/>
            </p:cNvPicPr>
            <p:nvPr/>
          </p:nvPicPr>
          <p:blipFill>
            <a:blip r:embed="rId7"/>
            <a:stretch>
              <a:fillRect/>
            </a:stretch>
          </p:blipFill>
          <p:spPr>
            <a:xfrm>
              <a:off x="6609411" y="3746382"/>
              <a:ext cx="2267050" cy="1737871"/>
            </a:xfrm>
            <a:prstGeom prst="rect">
              <a:avLst/>
            </a:prstGeom>
          </p:spPr>
        </p:pic>
      </p:grpSp>
      <p:grpSp>
        <p:nvGrpSpPr>
          <p:cNvPr id="12" name="Group 11">
            <a:extLst>
              <a:ext uri="{FF2B5EF4-FFF2-40B4-BE49-F238E27FC236}">
                <a16:creationId xmlns:a16="http://schemas.microsoft.com/office/drawing/2014/main" id="{D3E7D9B5-50A6-2746-A167-12313CCFBEC4}"/>
              </a:ext>
            </a:extLst>
          </p:cNvPr>
          <p:cNvGrpSpPr/>
          <p:nvPr/>
        </p:nvGrpSpPr>
        <p:grpSpPr>
          <a:xfrm>
            <a:off x="-5082" y="2350755"/>
            <a:ext cx="3060000" cy="3103306"/>
            <a:chOff x="-5082" y="2350755"/>
            <a:chExt cx="3060000" cy="3103306"/>
          </a:xfrm>
        </p:grpSpPr>
        <p:sp>
          <p:nvSpPr>
            <p:cNvPr id="19" name="Rectangle 18"/>
            <p:cNvSpPr/>
            <p:nvPr/>
          </p:nvSpPr>
          <p:spPr>
            <a:xfrm>
              <a:off x="-5082" y="2350755"/>
              <a:ext cx="3060000" cy="1035588"/>
            </a:xfrm>
            <a:prstGeom prst="rect">
              <a:avLst/>
            </a:prstGeom>
            <a:solidFill>
              <a:srgbClr val="7566A2"/>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a:latin typeface="Azo Sans" panose="020B0603030303020204" pitchFamily="34" charset="77"/>
                </a:rPr>
                <a:t>Understand how to </a:t>
              </a:r>
            </a:p>
            <a:p>
              <a:pPr algn="ctr"/>
              <a:r>
                <a:rPr lang="en-GB" sz="1600">
                  <a:latin typeface="Azo Sans" panose="020B0603030303020204" pitchFamily="34" charset="77"/>
                </a:rPr>
                <a:t>make good decisions</a:t>
              </a:r>
            </a:p>
          </p:txBody>
        </p:sp>
        <p:pic>
          <p:nvPicPr>
            <p:cNvPr id="11" name="Picture 10">
              <a:extLst>
                <a:ext uri="{FF2B5EF4-FFF2-40B4-BE49-F238E27FC236}">
                  <a16:creationId xmlns:a16="http://schemas.microsoft.com/office/drawing/2014/main" id="{3BDF981D-6922-954E-BB6B-34549E9322C2}"/>
                </a:ext>
              </a:extLst>
            </p:cNvPr>
            <p:cNvPicPr>
              <a:picLocks noChangeAspect="1"/>
            </p:cNvPicPr>
            <p:nvPr/>
          </p:nvPicPr>
          <p:blipFill>
            <a:blip r:embed="rId8"/>
            <a:stretch>
              <a:fillRect/>
            </a:stretch>
          </p:blipFill>
          <p:spPr>
            <a:xfrm>
              <a:off x="693741" y="3656921"/>
              <a:ext cx="1662354" cy="1797140"/>
            </a:xfrm>
            <a:prstGeom prst="rect">
              <a:avLst/>
            </a:prstGeom>
          </p:spPr>
        </p:pic>
      </p:grpSp>
    </p:spTree>
    <p:extLst>
      <p:ext uri="{BB962C8B-B14F-4D97-AF65-F5344CB8AC3E}">
        <p14:creationId xmlns:p14="http://schemas.microsoft.com/office/powerpoint/2010/main" val="3582120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areers Wales Logo">
            <a:extLst>
              <a:ext uri="{FF2B5EF4-FFF2-40B4-BE49-F238E27FC236}">
                <a16:creationId xmlns:a16="http://schemas.microsoft.com/office/drawing/2014/main" id="{848040C5-3CC1-A646-9EA8-F9FC1FF175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377" y="332656"/>
            <a:ext cx="2125391" cy="580288"/>
          </a:xfrm>
          <a:prstGeom prst="rect">
            <a:avLst/>
          </a:prstGeom>
        </p:spPr>
      </p:pic>
      <p:sp>
        <p:nvSpPr>
          <p:cNvPr id="8" name="Rounded Rectangle 7">
            <a:extLst>
              <a:ext uri="{FF2B5EF4-FFF2-40B4-BE49-F238E27FC236}">
                <a16:creationId xmlns:a16="http://schemas.microsoft.com/office/drawing/2014/main" id="{85BB9525-BF94-F24D-A34C-9010F78646D4}"/>
              </a:ext>
            </a:extLst>
          </p:cNvPr>
          <p:cNvSpPr/>
          <p:nvPr/>
        </p:nvSpPr>
        <p:spPr>
          <a:xfrm rot="21289974">
            <a:off x="6897175" y="547485"/>
            <a:ext cx="1955439" cy="3282732"/>
          </a:xfrm>
          <a:prstGeom prst="roundRect">
            <a:avLst>
              <a:gd name="adj" fmla="val 22425"/>
            </a:avLst>
          </a:prstGeom>
          <a:solidFill>
            <a:srgbClr val="AA6EAC"/>
          </a:solidFill>
          <a:ln w="12700">
            <a:noFill/>
          </a:ln>
        </p:spPr>
        <p:txBody>
          <a:bodyPr wrap="square" rtlCol="0">
            <a:spAutoFit/>
          </a:bodyPr>
          <a:lstStyle/>
          <a:p>
            <a:r>
              <a:rPr lang="en-GB" sz="2400" b="1">
                <a:solidFill>
                  <a:schemeClr val="bg1"/>
                </a:solidFill>
                <a:latin typeface="Bradley Hand ITC" panose="03070402050302030203" pitchFamily="66" charset="77"/>
              </a:rPr>
              <a:t>Soon you will also be choosing your options.  How do you feel about it?</a:t>
            </a:r>
          </a:p>
        </p:txBody>
      </p:sp>
      <p:sp>
        <p:nvSpPr>
          <p:cNvPr id="10" name="TextBox 9">
            <a:extLst>
              <a:ext uri="{FF2B5EF4-FFF2-40B4-BE49-F238E27FC236}">
                <a16:creationId xmlns:a16="http://schemas.microsoft.com/office/drawing/2014/main" id="{05673DA8-69BC-A746-AD34-DEF278A9A599}"/>
              </a:ext>
            </a:extLst>
          </p:cNvPr>
          <p:cNvSpPr txBox="1"/>
          <p:nvPr/>
        </p:nvSpPr>
        <p:spPr>
          <a:xfrm>
            <a:off x="2958335" y="1576216"/>
            <a:ext cx="3413865" cy="2123658"/>
          </a:xfrm>
          <a:prstGeom prst="rect">
            <a:avLst/>
          </a:prstGeom>
          <a:noFill/>
          <a:ln>
            <a:noFill/>
          </a:ln>
        </p:spPr>
        <p:txBody>
          <a:bodyPr wrap="square" lIns="91440" tIns="45720" rIns="91440" bIns="45720" rtlCol="0" anchor="t">
            <a:spAutoFit/>
          </a:bodyPr>
          <a:lstStyle/>
          <a:p>
            <a:r>
              <a:rPr lang="en-GB" b="1">
                <a:solidFill>
                  <a:srgbClr val="7566A2"/>
                </a:solidFill>
                <a:latin typeface="Azo Sans"/>
              </a:rPr>
              <a:t>Sara is about to choose her GCSE subjects but is worried.</a:t>
            </a:r>
          </a:p>
          <a:p>
            <a:endParaRPr lang="en-GB" sz="1600">
              <a:solidFill>
                <a:srgbClr val="0595A9"/>
              </a:solidFill>
              <a:latin typeface="Azo Sans" panose="020B0603030303020204" pitchFamily="34" charset="77"/>
            </a:endParaRPr>
          </a:p>
          <a:p>
            <a:r>
              <a:rPr lang="en-GB" sz="1600">
                <a:solidFill>
                  <a:srgbClr val="0595A9"/>
                </a:solidFill>
                <a:latin typeface="Azo Sans"/>
              </a:rPr>
              <a:t>She feels confused and doesn’t know how she will decide.</a:t>
            </a:r>
          </a:p>
          <a:p>
            <a:endParaRPr lang="en-GB" sz="1600">
              <a:solidFill>
                <a:srgbClr val="0595A9"/>
              </a:solidFill>
              <a:latin typeface="Azo Sans" panose="020B0603030303020204" pitchFamily="34" charset="77"/>
            </a:endParaRPr>
          </a:p>
          <a:p>
            <a:r>
              <a:rPr lang="en-GB" sz="1600">
                <a:solidFill>
                  <a:srgbClr val="0595A9"/>
                </a:solidFill>
                <a:latin typeface="Azo Sans"/>
              </a:rPr>
              <a:t>All her friends seem to know what they are going to pick.</a:t>
            </a:r>
          </a:p>
        </p:txBody>
      </p:sp>
      <p:grpSp>
        <p:nvGrpSpPr>
          <p:cNvPr id="2" name="Group 1">
            <a:extLst>
              <a:ext uri="{FF2B5EF4-FFF2-40B4-BE49-F238E27FC236}">
                <a16:creationId xmlns:a16="http://schemas.microsoft.com/office/drawing/2014/main" id="{6AC3AD38-8099-7D45-8D8E-4B71E7BB9EDF}"/>
              </a:ext>
            </a:extLst>
          </p:cNvPr>
          <p:cNvGrpSpPr/>
          <p:nvPr/>
        </p:nvGrpSpPr>
        <p:grpSpPr>
          <a:xfrm>
            <a:off x="733158" y="4077072"/>
            <a:ext cx="936104" cy="2133617"/>
            <a:chOff x="733158" y="4077072"/>
            <a:chExt cx="936104" cy="2133617"/>
          </a:xfrm>
        </p:grpSpPr>
        <p:sp>
          <p:nvSpPr>
            <p:cNvPr id="23" name="Rounded Rectangle 22">
              <a:extLst>
                <a:ext uri="{FF2B5EF4-FFF2-40B4-BE49-F238E27FC236}">
                  <a16:creationId xmlns:a16="http://schemas.microsoft.com/office/drawing/2014/main" id="{141EA481-6225-1141-B8CB-AB3BCECB9010}"/>
                </a:ext>
              </a:extLst>
            </p:cNvPr>
            <p:cNvSpPr/>
            <p:nvPr/>
          </p:nvSpPr>
          <p:spPr>
            <a:xfrm>
              <a:off x="733158" y="4077072"/>
              <a:ext cx="936104" cy="2133617"/>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I feel the same as Sara </a:t>
              </a:r>
            </a:p>
          </p:txBody>
        </p:sp>
        <p:sp>
          <p:nvSpPr>
            <p:cNvPr id="12" name="TextBox 11">
              <a:extLst>
                <a:ext uri="{FF2B5EF4-FFF2-40B4-BE49-F238E27FC236}">
                  <a16:creationId xmlns:a16="http://schemas.microsoft.com/office/drawing/2014/main" id="{8E25AD66-5098-974C-9C46-623EBAA64F85}"/>
                </a:ext>
              </a:extLst>
            </p:cNvPr>
            <p:cNvSpPr txBox="1"/>
            <p:nvPr/>
          </p:nvSpPr>
          <p:spPr>
            <a:xfrm>
              <a:off x="733158" y="5502803"/>
              <a:ext cx="936104"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A</a:t>
              </a:r>
            </a:p>
          </p:txBody>
        </p:sp>
      </p:grpSp>
      <p:grpSp>
        <p:nvGrpSpPr>
          <p:cNvPr id="4" name="Group 3">
            <a:extLst>
              <a:ext uri="{FF2B5EF4-FFF2-40B4-BE49-F238E27FC236}">
                <a16:creationId xmlns:a16="http://schemas.microsoft.com/office/drawing/2014/main" id="{47B135D3-8F72-3342-BA9D-2F11783A56AF}"/>
              </a:ext>
            </a:extLst>
          </p:cNvPr>
          <p:cNvGrpSpPr/>
          <p:nvPr/>
        </p:nvGrpSpPr>
        <p:grpSpPr>
          <a:xfrm>
            <a:off x="2008177" y="4079032"/>
            <a:ext cx="1137971" cy="2131657"/>
            <a:chOff x="2008177" y="4079032"/>
            <a:chExt cx="1137971" cy="2131657"/>
          </a:xfrm>
        </p:grpSpPr>
        <p:sp>
          <p:nvSpPr>
            <p:cNvPr id="22" name="Rounded Rectangle 21">
              <a:extLst>
                <a:ext uri="{FF2B5EF4-FFF2-40B4-BE49-F238E27FC236}">
                  <a16:creationId xmlns:a16="http://schemas.microsoft.com/office/drawing/2014/main" id="{5C22B76D-695B-5F4F-A1CB-DD7392AC83CB}"/>
                </a:ext>
              </a:extLst>
            </p:cNvPr>
            <p:cNvSpPr/>
            <p:nvPr/>
          </p:nvSpPr>
          <p:spPr>
            <a:xfrm>
              <a:off x="2008177" y="4079032"/>
              <a:ext cx="1133290" cy="2130457"/>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I’m unsure but will decide on my own</a:t>
              </a:r>
            </a:p>
          </p:txBody>
        </p:sp>
        <p:sp>
          <p:nvSpPr>
            <p:cNvPr id="13" name="TextBox 12">
              <a:extLst>
                <a:ext uri="{FF2B5EF4-FFF2-40B4-BE49-F238E27FC236}">
                  <a16:creationId xmlns:a16="http://schemas.microsoft.com/office/drawing/2014/main" id="{77406CB3-F7A2-E246-B83A-914BACA2348E}"/>
                </a:ext>
              </a:extLst>
            </p:cNvPr>
            <p:cNvSpPr txBox="1"/>
            <p:nvPr/>
          </p:nvSpPr>
          <p:spPr>
            <a:xfrm>
              <a:off x="2012858" y="5502803"/>
              <a:ext cx="1133290"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B</a:t>
              </a:r>
            </a:p>
          </p:txBody>
        </p:sp>
      </p:grpSp>
      <p:grpSp>
        <p:nvGrpSpPr>
          <p:cNvPr id="5" name="Group 4">
            <a:extLst>
              <a:ext uri="{FF2B5EF4-FFF2-40B4-BE49-F238E27FC236}">
                <a16:creationId xmlns:a16="http://schemas.microsoft.com/office/drawing/2014/main" id="{FC8F729A-FEA3-FA4E-90B4-6972546D0B4D}"/>
              </a:ext>
            </a:extLst>
          </p:cNvPr>
          <p:cNvGrpSpPr/>
          <p:nvPr/>
        </p:nvGrpSpPr>
        <p:grpSpPr>
          <a:xfrm>
            <a:off x="3379748" y="4077073"/>
            <a:ext cx="1397288" cy="2133617"/>
            <a:chOff x="3379748" y="4077073"/>
            <a:chExt cx="1397288" cy="2133617"/>
          </a:xfrm>
        </p:grpSpPr>
        <p:sp>
          <p:nvSpPr>
            <p:cNvPr id="21" name="Rounded Rectangle 20">
              <a:extLst>
                <a:ext uri="{FF2B5EF4-FFF2-40B4-BE49-F238E27FC236}">
                  <a16:creationId xmlns:a16="http://schemas.microsoft.com/office/drawing/2014/main" id="{1794E67D-7B2C-E74F-B8BD-FB45F447F687}"/>
                </a:ext>
              </a:extLst>
            </p:cNvPr>
            <p:cNvSpPr/>
            <p:nvPr/>
          </p:nvSpPr>
          <p:spPr>
            <a:xfrm>
              <a:off x="3379749" y="4077073"/>
              <a:ext cx="1397287" cy="2133617"/>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I’m unsure about choosing but will ask for help</a:t>
              </a:r>
            </a:p>
          </p:txBody>
        </p:sp>
        <p:sp>
          <p:nvSpPr>
            <p:cNvPr id="14" name="TextBox 13">
              <a:extLst>
                <a:ext uri="{FF2B5EF4-FFF2-40B4-BE49-F238E27FC236}">
                  <a16:creationId xmlns:a16="http://schemas.microsoft.com/office/drawing/2014/main" id="{927918BC-4664-5D41-95D8-CC2FC1FD13DF}"/>
                </a:ext>
              </a:extLst>
            </p:cNvPr>
            <p:cNvSpPr txBox="1"/>
            <p:nvPr/>
          </p:nvSpPr>
          <p:spPr>
            <a:xfrm>
              <a:off x="3379748" y="5502803"/>
              <a:ext cx="1397287"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C</a:t>
              </a:r>
            </a:p>
          </p:txBody>
        </p:sp>
      </p:grpSp>
      <p:grpSp>
        <p:nvGrpSpPr>
          <p:cNvPr id="7" name="Group 6">
            <a:extLst>
              <a:ext uri="{FF2B5EF4-FFF2-40B4-BE49-F238E27FC236}">
                <a16:creationId xmlns:a16="http://schemas.microsoft.com/office/drawing/2014/main" id="{B684529A-97BE-BC41-A70B-5D6AEC3924F2}"/>
              </a:ext>
            </a:extLst>
          </p:cNvPr>
          <p:cNvGrpSpPr/>
          <p:nvPr/>
        </p:nvGrpSpPr>
        <p:grpSpPr>
          <a:xfrm>
            <a:off x="4999179" y="4077072"/>
            <a:ext cx="3493076" cy="2172861"/>
            <a:chOff x="5121818" y="4047640"/>
            <a:chExt cx="2659109" cy="2163049"/>
          </a:xfrm>
        </p:grpSpPr>
        <p:sp>
          <p:nvSpPr>
            <p:cNvPr id="20" name="Rounded Rectangle 19">
              <a:extLst>
                <a:ext uri="{FF2B5EF4-FFF2-40B4-BE49-F238E27FC236}">
                  <a16:creationId xmlns:a16="http://schemas.microsoft.com/office/drawing/2014/main" id="{A6AB77D6-6677-7948-A0C1-4E20AF90AFDD}"/>
                </a:ext>
              </a:extLst>
            </p:cNvPr>
            <p:cNvSpPr/>
            <p:nvPr/>
          </p:nvSpPr>
          <p:spPr>
            <a:xfrm>
              <a:off x="5126706" y="4047640"/>
              <a:ext cx="1841791" cy="2128975"/>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I have a good idea </a:t>
              </a:r>
            </a:p>
            <a:p>
              <a:pPr algn="ctr"/>
              <a:r>
                <a:rPr lang="en-GB" sz="1400">
                  <a:latin typeface="Azo Sans" panose="020B0603030303020204" pitchFamily="34" charset="77"/>
                </a:rPr>
                <a:t>about what I would</a:t>
              </a:r>
            </a:p>
            <a:p>
              <a:pPr algn="ctr"/>
              <a:r>
                <a:rPr lang="en-GB" sz="1400">
                  <a:latin typeface="Azo Sans" panose="020B0603030303020204" pitchFamily="34" charset="77"/>
                </a:rPr>
                <a:t>like to choose and confident in my choices and will talk to others about my choices </a:t>
              </a:r>
            </a:p>
          </p:txBody>
        </p:sp>
        <p:sp>
          <p:nvSpPr>
            <p:cNvPr id="15" name="TextBox 14">
              <a:extLst>
                <a:ext uri="{FF2B5EF4-FFF2-40B4-BE49-F238E27FC236}">
                  <a16:creationId xmlns:a16="http://schemas.microsoft.com/office/drawing/2014/main" id="{105452A6-5272-AB46-8813-6649C43B468C}"/>
                </a:ext>
              </a:extLst>
            </p:cNvPr>
            <p:cNvSpPr txBox="1"/>
            <p:nvPr/>
          </p:nvSpPr>
          <p:spPr>
            <a:xfrm>
              <a:off x="5121818" y="5502803"/>
              <a:ext cx="2659109"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D</a:t>
              </a:r>
            </a:p>
          </p:txBody>
        </p:sp>
      </p:grpSp>
      <p:sp>
        <p:nvSpPr>
          <p:cNvPr id="25" name="Rounded Rectangular Callout 24">
            <a:extLst>
              <a:ext uri="{FF2B5EF4-FFF2-40B4-BE49-F238E27FC236}">
                <a16:creationId xmlns:a16="http://schemas.microsoft.com/office/drawing/2014/main" id="{B686A25C-7259-5042-BAD6-53C8EF67CABA}"/>
              </a:ext>
            </a:extLst>
          </p:cNvPr>
          <p:cNvSpPr/>
          <p:nvPr/>
        </p:nvSpPr>
        <p:spPr>
          <a:xfrm>
            <a:off x="2987822" y="622800"/>
            <a:ext cx="1728193" cy="643848"/>
          </a:xfrm>
          <a:prstGeom prst="wedgeRoundRectCallout">
            <a:avLst>
              <a:gd name="adj1" fmla="val -66966"/>
              <a:gd name="adj2" fmla="val 41821"/>
              <a:gd name="adj3" fmla="val 16667"/>
            </a:avLst>
          </a:prstGeom>
          <a:solidFill>
            <a:srgbClr val="7566A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bg1"/>
                </a:solidFill>
                <a:latin typeface="Azo Sans" panose="020B0603030303020204" pitchFamily="34" charset="77"/>
              </a:rPr>
              <a:t>Meet Sara</a:t>
            </a:r>
          </a:p>
        </p:txBody>
      </p:sp>
      <p:sp>
        <p:nvSpPr>
          <p:cNvPr id="16" name="Rectangle 15">
            <a:extLst>
              <a:ext uri="{FF2B5EF4-FFF2-40B4-BE49-F238E27FC236}">
                <a16:creationId xmlns:a16="http://schemas.microsoft.com/office/drawing/2014/main" id="{7B084179-C671-884F-B1D4-387A7093ADCB}"/>
              </a:ext>
            </a:extLst>
          </p:cNvPr>
          <p:cNvSpPr/>
          <p:nvPr/>
        </p:nvSpPr>
        <p:spPr>
          <a:xfrm>
            <a:off x="0" y="6708913"/>
            <a:ext cx="2293200" cy="159810"/>
          </a:xfrm>
          <a:prstGeom prst="rect">
            <a:avLst/>
          </a:prstGeom>
          <a:solidFill>
            <a:srgbClr val="7666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FC9A9D2F-4B0B-1842-960F-FD4C22FF3DA9}"/>
              </a:ext>
            </a:extLst>
          </p:cNvPr>
          <p:cNvSpPr/>
          <p:nvPr/>
        </p:nvSpPr>
        <p:spPr>
          <a:xfrm>
            <a:off x="2285999" y="6708913"/>
            <a:ext cx="2293200" cy="159810"/>
          </a:xfrm>
          <a:prstGeom prst="rect">
            <a:avLst/>
          </a:prstGeom>
          <a:solidFill>
            <a:srgbClr val="009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5B2C968E-26E4-D84F-97D3-12183DDA9D5C}"/>
              </a:ext>
            </a:extLst>
          </p:cNvPr>
          <p:cNvSpPr/>
          <p:nvPr/>
        </p:nvSpPr>
        <p:spPr>
          <a:xfrm>
            <a:off x="4571997" y="6708913"/>
            <a:ext cx="2293200" cy="159810"/>
          </a:xfrm>
          <a:prstGeom prst="rect">
            <a:avLst/>
          </a:prstGeom>
          <a:solidFill>
            <a:srgbClr val="F29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5383A7C-7E87-6040-BA0F-9B2E3B7E71B6}"/>
              </a:ext>
            </a:extLst>
          </p:cNvPr>
          <p:cNvSpPr/>
          <p:nvPr/>
        </p:nvSpPr>
        <p:spPr>
          <a:xfrm>
            <a:off x="6856864" y="6708913"/>
            <a:ext cx="2281598" cy="159810"/>
          </a:xfrm>
          <a:prstGeom prst="rect">
            <a:avLst/>
          </a:prstGeom>
          <a:solidFill>
            <a:srgbClr val="CC55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6170F84-52BC-7345-9116-03FDFC37FFAA}"/>
              </a:ext>
            </a:extLst>
          </p:cNvPr>
          <p:cNvSpPr txBox="1"/>
          <p:nvPr/>
        </p:nvSpPr>
        <p:spPr>
          <a:xfrm>
            <a:off x="129777" y="6363196"/>
            <a:ext cx="3711785" cy="276999"/>
          </a:xfrm>
          <a:prstGeom prst="rect">
            <a:avLst/>
          </a:prstGeom>
          <a:noFill/>
        </p:spPr>
        <p:txBody>
          <a:bodyPr wrap="none" rtlCol="0">
            <a:spAutoFit/>
          </a:bodyPr>
          <a:lstStyle/>
          <a:p>
            <a:r>
              <a:rPr lang="en-US" sz="1200" b="1" err="1">
                <a:solidFill>
                  <a:srgbClr val="0096AA"/>
                </a:solidFill>
                <a:latin typeface="Arial" panose="020B0604020202020204" pitchFamily="34" charset="0"/>
                <a:cs typeface="Arial" panose="020B0604020202020204" pitchFamily="34" charset="0"/>
              </a:rPr>
              <a:t>gyrfacymru.llyw.cymru</a:t>
            </a:r>
            <a:r>
              <a:rPr lang="en-US" sz="1200" b="1">
                <a:solidFill>
                  <a:srgbClr val="0096AA"/>
                </a:solidFill>
                <a:latin typeface="Arial" panose="020B0604020202020204" pitchFamily="34" charset="0"/>
                <a:cs typeface="Arial" panose="020B0604020202020204" pitchFamily="34" charset="0"/>
              </a:rPr>
              <a:t> | </a:t>
            </a:r>
            <a:r>
              <a:rPr lang="en-US" sz="1200" b="1" err="1">
                <a:solidFill>
                  <a:srgbClr val="0096AA"/>
                </a:solidFill>
                <a:latin typeface="Arial" panose="020B0604020202020204" pitchFamily="34" charset="0"/>
                <a:cs typeface="Arial" panose="020B0604020202020204" pitchFamily="34" charset="0"/>
              </a:rPr>
              <a:t>careerswales.gov.wales</a:t>
            </a:r>
            <a:endParaRPr lang="en-US" sz="1200" b="1">
              <a:solidFill>
                <a:srgbClr val="0096AA"/>
              </a:solidFill>
              <a:latin typeface="Arial" panose="020B0604020202020204" pitchFamily="34" charset="0"/>
              <a:cs typeface="Arial" panose="020B0604020202020204" pitchFamily="34" charset="0"/>
            </a:endParaRPr>
          </a:p>
        </p:txBody>
      </p:sp>
      <p:pic>
        <p:nvPicPr>
          <p:cNvPr id="27" name="Picture 26">
            <a:extLst>
              <a:ext uri="{FF2B5EF4-FFF2-40B4-BE49-F238E27FC236}">
                <a16:creationId xmlns:a16="http://schemas.microsoft.com/office/drawing/2014/main" id="{1AA1ED7A-5E72-6D46-B78B-BD27405B77DC}"/>
              </a:ext>
            </a:extLst>
          </p:cNvPr>
          <p:cNvPicPr>
            <a:picLocks noChangeAspect="1"/>
          </p:cNvPicPr>
          <p:nvPr/>
        </p:nvPicPr>
        <p:blipFill>
          <a:blip r:embed="rId3"/>
          <a:stretch>
            <a:fillRect/>
          </a:stretch>
        </p:blipFill>
        <p:spPr>
          <a:xfrm>
            <a:off x="8172400" y="5915817"/>
            <a:ext cx="704061" cy="667644"/>
          </a:xfrm>
          <a:prstGeom prst="rect">
            <a:avLst/>
          </a:prstGeom>
        </p:spPr>
      </p:pic>
      <p:pic>
        <p:nvPicPr>
          <p:cNvPr id="3" name="Picture 2">
            <a:extLst>
              <a:ext uri="{FF2B5EF4-FFF2-40B4-BE49-F238E27FC236}">
                <a16:creationId xmlns:a16="http://schemas.microsoft.com/office/drawing/2014/main" id="{453E543D-0E2E-8C41-950F-7B7E58A15237}"/>
              </a:ext>
            </a:extLst>
          </p:cNvPr>
          <p:cNvPicPr>
            <a:picLocks noChangeAspect="1"/>
          </p:cNvPicPr>
          <p:nvPr/>
        </p:nvPicPr>
        <p:blipFill>
          <a:blip r:embed="rId4"/>
          <a:stretch>
            <a:fillRect/>
          </a:stretch>
        </p:blipFill>
        <p:spPr>
          <a:xfrm>
            <a:off x="814962" y="1245518"/>
            <a:ext cx="1871971" cy="2330748"/>
          </a:xfrm>
          <a:prstGeom prst="rect">
            <a:avLst/>
          </a:prstGeom>
        </p:spPr>
      </p:pic>
    </p:spTree>
    <p:extLst>
      <p:ext uri="{BB962C8B-B14F-4D97-AF65-F5344CB8AC3E}">
        <p14:creationId xmlns:p14="http://schemas.microsoft.com/office/powerpoint/2010/main" val="4117458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areers Wales Logo">
            <a:extLst>
              <a:ext uri="{FF2B5EF4-FFF2-40B4-BE49-F238E27FC236}">
                <a16:creationId xmlns:a16="http://schemas.microsoft.com/office/drawing/2014/main" id="{848040C5-3CC1-A646-9EA8-F9FC1FF175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377" y="332656"/>
            <a:ext cx="2125391" cy="580288"/>
          </a:xfrm>
          <a:prstGeom prst="rect">
            <a:avLst/>
          </a:prstGeom>
        </p:spPr>
      </p:pic>
      <p:sp>
        <p:nvSpPr>
          <p:cNvPr id="10" name="TextBox 9">
            <a:extLst>
              <a:ext uri="{FF2B5EF4-FFF2-40B4-BE49-F238E27FC236}">
                <a16:creationId xmlns:a16="http://schemas.microsoft.com/office/drawing/2014/main" id="{05673DA8-69BC-A746-AD34-DEF278A9A599}"/>
              </a:ext>
            </a:extLst>
          </p:cNvPr>
          <p:cNvSpPr txBox="1"/>
          <p:nvPr/>
        </p:nvSpPr>
        <p:spPr>
          <a:xfrm>
            <a:off x="2927714" y="908720"/>
            <a:ext cx="5976664" cy="1661993"/>
          </a:xfrm>
          <a:prstGeom prst="rect">
            <a:avLst/>
          </a:prstGeom>
          <a:noFill/>
          <a:ln>
            <a:noFill/>
          </a:ln>
        </p:spPr>
        <p:txBody>
          <a:bodyPr wrap="square" rtlCol="0">
            <a:spAutoFit/>
          </a:bodyPr>
          <a:lstStyle/>
          <a:p>
            <a:r>
              <a:rPr lang="en-GB" b="1">
                <a:solidFill>
                  <a:srgbClr val="7566A2"/>
                </a:solidFill>
                <a:latin typeface="Azo Sans" panose="020B0603030303020204" pitchFamily="34" charset="77"/>
              </a:rPr>
              <a:t>Sara is in assembly and learns she has 1 month to decide what option subjects to choose. </a:t>
            </a:r>
            <a:r>
              <a:rPr lang="en-GB" b="1">
                <a:solidFill>
                  <a:srgbClr val="0595A9"/>
                </a:solidFill>
                <a:latin typeface="Azo Sans" panose="020B0603030303020204" pitchFamily="34" charset="77"/>
              </a:rPr>
              <a:t> </a:t>
            </a:r>
          </a:p>
          <a:p>
            <a:endParaRPr lang="en-GB">
              <a:solidFill>
                <a:srgbClr val="0595A9"/>
              </a:solidFill>
              <a:latin typeface="Azo Sans" panose="020B0603030303020204" pitchFamily="34" charset="77"/>
            </a:endParaRPr>
          </a:p>
          <a:p>
            <a:r>
              <a:rPr lang="en-GB" sz="1600">
                <a:solidFill>
                  <a:srgbClr val="0595A9"/>
                </a:solidFill>
                <a:latin typeface="Azo Sans" panose="020B0603030303020204" pitchFamily="34" charset="77"/>
              </a:rPr>
              <a:t>She is told all the subjects on offer and there will be an options evening soon where she can talk to her teachers about choosing their subjects.</a:t>
            </a:r>
            <a:endParaRPr lang="en-GB" sz="1600">
              <a:solidFill>
                <a:srgbClr val="0595A9"/>
              </a:solidFill>
              <a:latin typeface="Azo Sans" panose="020B0603030303020204" pitchFamily="34" charset="77"/>
              <a:cs typeface="Calibri"/>
            </a:endParaRPr>
          </a:p>
        </p:txBody>
      </p:sp>
      <p:grpSp>
        <p:nvGrpSpPr>
          <p:cNvPr id="4" name="Group 3">
            <a:extLst>
              <a:ext uri="{FF2B5EF4-FFF2-40B4-BE49-F238E27FC236}">
                <a16:creationId xmlns:a16="http://schemas.microsoft.com/office/drawing/2014/main" id="{1C27EF43-BE0F-CE4B-89E7-63D332178C05}"/>
              </a:ext>
            </a:extLst>
          </p:cNvPr>
          <p:cNvGrpSpPr/>
          <p:nvPr/>
        </p:nvGrpSpPr>
        <p:grpSpPr>
          <a:xfrm>
            <a:off x="733158" y="4077072"/>
            <a:ext cx="1156078" cy="2160240"/>
            <a:chOff x="733158" y="4077072"/>
            <a:chExt cx="1156078" cy="2160240"/>
          </a:xfrm>
        </p:grpSpPr>
        <p:sp>
          <p:nvSpPr>
            <p:cNvPr id="23" name="Rounded Rectangle 22">
              <a:extLst>
                <a:ext uri="{FF2B5EF4-FFF2-40B4-BE49-F238E27FC236}">
                  <a16:creationId xmlns:a16="http://schemas.microsoft.com/office/drawing/2014/main" id="{141EA481-6225-1141-B8CB-AB3BCECB9010}"/>
                </a:ext>
              </a:extLst>
            </p:cNvPr>
            <p:cNvSpPr/>
            <p:nvPr/>
          </p:nvSpPr>
          <p:spPr>
            <a:xfrm>
              <a:off x="733158" y="4077072"/>
              <a:ext cx="1156078" cy="2133617"/>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Ignore it for now, a month is a long time </a:t>
              </a:r>
            </a:p>
          </p:txBody>
        </p:sp>
        <p:sp>
          <p:nvSpPr>
            <p:cNvPr id="12" name="TextBox 11">
              <a:extLst>
                <a:ext uri="{FF2B5EF4-FFF2-40B4-BE49-F238E27FC236}">
                  <a16:creationId xmlns:a16="http://schemas.microsoft.com/office/drawing/2014/main" id="{8E25AD66-5098-974C-9C46-623EBAA64F85}"/>
                </a:ext>
              </a:extLst>
            </p:cNvPr>
            <p:cNvSpPr txBox="1"/>
            <p:nvPr/>
          </p:nvSpPr>
          <p:spPr>
            <a:xfrm>
              <a:off x="733158" y="5529426"/>
              <a:ext cx="1156078"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A</a:t>
              </a:r>
            </a:p>
          </p:txBody>
        </p:sp>
      </p:grpSp>
      <p:grpSp>
        <p:nvGrpSpPr>
          <p:cNvPr id="5" name="Group 4">
            <a:extLst>
              <a:ext uri="{FF2B5EF4-FFF2-40B4-BE49-F238E27FC236}">
                <a16:creationId xmlns:a16="http://schemas.microsoft.com/office/drawing/2014/main" id="{DEAA0239-5A35-F142-9E78-F6F2D075AAE0}"/>
              </a:ext>
            </a:extLst>
          </p:cNvPr>
          <p:cNvGrpSpPr/>
          <p:nvPr/>
        </p:nvGrpSpPr>
        <p:grpSpPr>
          <a:xfrm>
            <a:off x="2195735" y="4093165"/>
            <a:ext cx="1133291" cy="2140598"/>
            <a:chOff x="2195735" y="4093165"/>
            <a:chExt cx="1133291" cy="2140598"/>
          </a:xfrm>
        </p:grpSpPr>
        <p:sp>
          <p:nvSpPr>
            <p:cNvPr id="22" name="Rounded Rectangle 21">
              <a:extLst>
                <a:ext uri="{FF2B5EF4-FFF2-40B4-BE49-F238E27FC236}">
                  <a16:creationId xmlns:a16="http://schemas.microsoft.com/office/drawing/2014/main" id="{5C22B76D-695B-5F4F-A1CB-DD7392AC83CB}"/>
                </a:ext>
              </a:extLst>
            </p:cNvPr>
            <p:cNvSpPr/>
            <p:nvPr/>
          </p:nvSpPr>
          <p:spPr>
            <a:xfrm>
              <a:off x="2195736" y="4093165"/>
              <a:ext cx="1133290" cy="2117524"/>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Chat with her friends to see what they think</a:t>
              </a:r>
            </a:p>
          </p:txBody>
        </p:sp>
        <p:sp>
          <p:nvSpPr>
            <p:cNvPr id="13" name="TextBox 12">
              <a:extLst>
                <a:ext uri="{FF2B5EF4-FFF2-40B4-BE49-F238E27FC236}">
                  <a16:creationId xmlns:a16="http://schemas.microsoft.com/office/drawing/2014/main" id="{77406CB3-F7A2-E246-B83A-914BACA2348E}"/>
                </a:ext>
              </a:extLst>
            </p:cNvPr>
            <p:cNvSpPr txBox="1"/>
            <p:nvPr/>
          </p:nvSpPr>
          <p:spPr>
            <a:xfrm>
              <a:off x="2195735" y="5525877"/>
              <a:ext cx="1133290"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B</a:t>
              </a:r>
            </a:p>
          </p:txBody>
        </p:sp>
      </p:grpSp>
      <p:grpSp>
        <p:nvGrpSpPr>
          <p:cNvPr id="7" name="Group 6">
            <a:extLst>
              <a:ext uri="{FF2B5EF4-FFF2-40B4-BE49-F238E27FC236}">
                <a16:creationId xmlns:a16="http://schemas.microsoft.com/office/drawing/2014/main" id="{815AC62D-64E3-3148-A44C-7AF3B79A7C07}"/>
              </a:ext>
            </a:extLst>
          </p:cNvPr>
          <p:cNvGrpSpPr/>
          <p:nvPr/>
        </p:nvGrpSpPr>
        <p:grpSpPr>
          <a:xfrm>
            <a:off x="3636137" y="4076591"/>
            <a:ext cx="1637720" cy="2160240"/>
            <a:chOff x="3635523" y="4077072"/>
            <a:chExt cx="1637720" cy="2160240"/>
          </a:xfrm>
        </p:grpSpPr>
        <p:sp>
          <p:nvSpPr>
            <p:cNvPr id="21" name="Rounded Rectangle 20">
              <a:extLst>
                <a:ext uri="{FF2B5EF4-FFF2-40B4-BE49-F238E27FC236}">
                  <a16:creationId xmlns:a16="http://schemas.microsoft.com/office/drawing/2014/main" id="{1794E67D-7B2C-E74F-B8BD-FB45F447F687}"/>
                </a:ext>
              </a:extLst>
            </p:cNvPr>
            <p:cNvSpPr/>
            <p:nvPr/>
          </p:nvSpPr>
          <p:spPr>
            <a:xfrm>
              <a:off x="3635524" y="4077072"/>
              <a:ext cx="1637718" cy="2133617"/>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Start thinking about the subjects she could take next year.</a:t>
              </a:r>
            </a:p>
          </p:txBody>
        </p:sp>
        <p:sp>
          <p:nvSpPr>
            <p:cNvPr id="14" name="TextBox 13">
              <a:extLst>
                <a:ext uri="{FF2B5EF4-FFF2-40B4-BE49-F238E27FC236}">
                  <a16:creationId xmlns:a16="http://schemas.microsoft.com/office/drawing/2014/main" id="{927918BC-4664-5D41-95D8-CC2FC1FD13DF}"/>
                </a:ext>
              </a:extLst>
            </p:cNvPr>
            <p:cNvSpPr txBox="1"/>
            <p:nvPr/>
          </p:nvSpPr>
          <p:spPr>
            <a:xfrm>
              <a:off x="3635523" y="5529426"/>
              <a:ext cx="1637720"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C</a:t>
              </a:r>
            </a:p>
          </p:txBody>
        </p:sp>
      </p:grpSp>
      <p:grpSp>
        <p:nvGrpSpPr>
          <p:cNvPr id="8" name="Group 7">
            <a:extLst>
              <a:ext uri="{FF2B5EF4-FFF2-40B4-BE49-F238E27FC236}">
                <a16:creationId xmlns:a16="http://schemas.microsoft.com/office/drawing/2014/main" id="{779ACF14-2352-1142-98CE-7BA7D0F2B7FF}"/>
              </a:ext>
            </a:extLst>
          </p:cNvPr>
          <p:cNvGrpSpPr/>
          <p:nvPr/>
        </p:nvGrpSpPr>
        <p:grpSpPr>
          <a:xfrm>
            <a:off x="5579740" y="4091205"/>
            <a:ext cx="1880630" cy="2142558"/>
            <a:chOff x="5579740" y="4091205"/>
            <a:chExt cx="1880630" cy="2142558"/>
          </a:xfrm>
        </p:grpSpPr>
        <p:sp>
          <p:nvSpPr>
            <p:cNvPr id="20" name="Rounded Rectangle 19">
              <a:extLst>
                <a:ext uri="{FF2B5EF4-FFF2-40B4-BE49-F238E27FC236}">
                  <a16:creationId xmlns:a16="http://schemas.microsoft.com/office/drawing/2014/main" id="{A6AB77D6-6677-7948-A0C1-4E20AF90AFDD}"/>
                </a:ext>
              </a:extLst>
            </p:cNvPr>
            <p:cNvSpPr/>
            <p:nvPr/>
          </p:nvSpPr>
          <p:spPr>
            <a:xfrm>
              <a:off x="5579740" y="4091205"/>
              <a:ext cx="1880630" cy="2119484"/>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Think about which subjects she is good at and enjoys and talk to people she trusts about it.</a:t>
              </a:r>
            </a:p>
          </p:txBody>
        </p:sp>
        <p:sp>
          <p:nvSpPr>
            <p:cNvPr id="15" name="TextBox 14">
              <a:extLst>
                <a:ext uri="{FF2B5EF4-FFF2-40B4-BE49-F238E27FC236}">
                  <a16:creationId xmlns:a16="http://schemas.microsoft.com/office/drawing/2014/main" id="{105452A6-5272-AB46-8813-6649C43B468C}"/>
                </a:ext>
              </a:extLst>
            </p:cNvPr>
            <p:cNvSpPr txBox="1"/>
            <p:nvPr/>
          </p:nvSpPr>
          <p:spPr>
            <a:xfrm>
              <a:off x="5579740" y="5525877"/>
              <a:ext cx="1880630"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D</a:t>
              </a:r>
            </a:p>
          </p:txBody>
        </p:sp>
      </p:grpSp>
      <p:sp>
        <p:nvSpPr>
          <p:cNvPr id="24" name="Rounded Rectangle 23">
            <a:extLst>
              <a:ext uri="{FF2B5EF4-FFF2-40B4-BE49-F238E27FC236}">
                <a16:creationId xmlns:a16="http://schemas.microsoft.com/office/drawing/2014/main" id="{1C3CCBD7-C126-484F-AD4C-2F8E967CD894}"/>
              </a:ext>
            </a:extLst>
          </p:cNvPr>
          <p:cNvSpPr/>
          <p:nvPr/>
        </p:nvSpPr>
        <p:spPr>
          <a:xfrm rot="21289974">
            <a:off x="3069948" y="2971638"/>
            <a:ext cx="3140812" cy="528638"/>
          </a:xfrm>
          <a:prstGeom prst="roundRect">
            <a:avLst>
              <a:gd name="adj" fmla="val 22425"/>
            </a:avLst>
          </a:prstGeom>
          <a:solidFill>
            <a:srgbClr val="AA6EAC"/>
          </a:solidFill>
          <a:ln w="12700">
            <a:noFill/>
          </a:ln>
        </p:spPr>
        <p:txBody>
          <a:bodyPr wrap="square" rtlCol="0">
            <a:spAutoFit/>
          </a:bodyPr>
          <a:lstStyle/>
          <a:p>
            <a:pPr algn="ctr"/>
            <a:r>
              <a:rPr lang="en-GB" sz="2400" b="1">
                <a:solidFill>
                  <a:schemeClr val="bg1"/>
                </a:solidFill>
                <a:latin typeface="Bradley Hand ITC" panose="03070402050302030203" pitchFamily="66" charset="0"/>
              </a:rPr>
              <a:t>What should Sara do?</a:t>
            </a:r>
          </a:p>
        </p:txBody>
      </p:sp>
      <p:sp>
        <p:nvSpPr>
          <p:cNvPr id="16" name="Rectangle 15">
            <a:extLst>
              <a:ext uri="{FF2B5EF4-FFF2-40B4-BE49-F238E27FC236}">
                <a16:creationId xmlns:a16="http://schemas.microsoft.com/office/drawing/2014/main" id="{FFF01700-EF50-474F-9B53-61DF0A1803BB}"/>
              </a:ext>
            </a:extLst>
          </p:cNvPr>
          <p:cNvSpPr/>
          <p:nvPr/>
        </p:nvSpPr>
        <p:spPr>
          <a:xfrm>
            <a:off x="0" y="6708913"/>
            <a:ext cx="2293200" cy="159810"/>
          </a:xfrm>
          <a:prstGeom prst="rect">
            <a:avLst/>
          </a:prstGeom>
          <a:solidFill>
            <a:srgbClr val="7666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69AB97D4-EF0F-4E4D-BEAA-A758B10F7087}"/>
              </a:ext>
            </a:extLst>
          </p:cNvPr>
          <p:cNvSpPr/>
          <p:nvPr/>
        </p:nvSpPr>
        <p:spPr>
          <a:xfrm>
            <a:off x="2285999" y="6708913"/>
            <a:ext cx="2293200" cy="159810"/>
          </a:xfrm>
          <a:prstGeom prst="rect">
            <a:avLst/>
          </a:prstGeom>
          <a:solidFill>
            <a:srgbClr val="009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E5BFEFD-45E7-9D49-936B-51B34CF554CC}"/>
              </a:ext>
            </a:extLst>
          </p:cNvPr>
          <p:cNvSpPr/>
          <p:nvPr/>
        </p:nvSpPr>
        <p:spPr>
          <a:xfrm>
            <a:off x="4571997" y="6708913"/>
            <a:ext cx="2293200" cy="159810"/>
          </a:xfrm>
          <a:prstGeom prst="rect">
            <a:avLst/>
          </a:prstGeom>
          <a:solidFill>
            <a:srgbClr val="F29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1AF981C-9BD9-BC46-845F-B91D2100CE2E}"/>
              </a:ext>
            </a:extLst>
          </p:cNvPr>
          <p:cNvSpPr/>
          <p:nvPr/>
        </p:nvSpPr>
        <p:spPr>
          <a:xfrm>
            <a:off x="6856864" y="6708913"/>
            <a:ext cx="2281598" cy="159810"/>
          </a:xfrm>
          <a:prstGeom prst="rect">
            <a:avLst/>
          </a:prstGeom>
          <a:solidFill>
            <a:srgbClr val="CC55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0A6E1838-0507-7840-AA80-7435FCE7E5C1}"/>
              </a:ext>
            </a:extLst>
          </p:cNvPr>
          <p:cNvSpPr txBox="1"/>
          <p:nvPr/>
        </p:nvSpPr>
        <p:spPr>
          <a:xfrm>
            <a:off x="129777" y="6363196"/>
            <a:ext cx="3711785" cy="276999"/>
          </a:xfrm>
          <a:prstGeom prst="rect">
            <a:avLst/>
          </a:prstGeom>
          <a:noFill/>
        </p:spPr>
        <p:txBody>
          <a:bodyPr wrap="none" rtlCol="0">
            <a:spAutoFit/>
          </a:bodyPr>
          <a:lstStyle/>
          <a:p>
            <a:r>
              <a:rPr lang="en-US" sz="1200" b="1" err="1">
                <a:solidFill>
                  <a:srgbClr val="0096AA"/>
                </a:solidFill>
                <a:latin typeface="Arial" panose="020B0604020202020204" pitchFamily="34" charset="0"/>
                <a:cs typeface="Arial" panose="020B0604020202020204" pitchFamily="34" charset="0"/>
              </a:rPr>
              <a:t>gyrfacymru.llyw.cymru</a:t>
            </a:r>
            <a:r>
              <a:rPr lang="en-US" sz="1200" b="1">
                <a:solidFill>
                  <a:srgbClr val="0096AA"/>
                </a:solidFill>
                <a:latin typeface="Arial" panose="020B0604020202020204" pitchFamily="34" charset="0"/>
                <a:cs typeface="Arial" panose="020B0604020202020204" pitchFamily="34" charset="0"/>
              </a:rPr>
              <a:t> | </a:t>
            </a:r>
            <a:r>
              <a:rPr lang="en-US" sz="1200" b="1" err="1">
                <a:solidFill>
                  <a:srgbClr val="0096AA"/>
                </a:solidFill>
                <a:latin typeface="Arial" panose="020B0604020202020204" pitchFamily="34" charset="0"/>
                <a:cs typeface="Arial" panose="020B0604020202020204" pitchFamily="34" charset="0"/>
              </a:rPr>
              <a:t>careerswales.gov.wales</a:t>
            </a:r>
            <a:endParaRPr lang="en-US" sz="1200" b="1">
              <a:solidFill>
                <a:srgbClr val="0096AA"/>
              </a:solidFill>
              <a:latin typeface="Arial" panose="020B0604020202020204" pitchFamily="34" charset="0"/>
              <a:cs typeface="Arial" panose="020B0604020202020204" pitchFamily="34" charset="0"/>
            </a:endParaRPr>
          </a:p>
        </p:txBody>
      </p:sp>
      <p:pic>
        <p:nvPicPr>
          <p:cNvPr id="27" name="Picture 26">
            <a:extLst>
              <a:ext uri="{FF2B5EF4-FFF2-40B4-BE49-F238E27FC236}">
                <a16:creationId xmlns:a16="http://schemas.microsoft.com/office/drawing/2014/main" id="{457DDA0C-DD16-3C4E-A3B1-5B82FFB1453B}"/>
              </a:ext>
            </a:extLst>
          </p:cNvPr>
          <p:cNvPicPr>
            <a:picLocks noChangeAspect="1"/>
          </p:cNvPicPr>
          <p:nvPr/>
        </p:nvPicPr>
        <p:blipFill>
          <a:blip r:embed="rId3"/>
          <a:stretch>
            <a:fillRect/>
          </a:stretch>
        </p:blipFill>
        <p:spPr>
          <a:xfrm>
            <a:off x="8172400" y="5915817"/>
            <a:ext cx="704061" cy="667644"/>
          </a:xfrm>
          <a:prstGeom prst="rect">
            <a:avLst/>
          </a:prstGeom>
        </p:spPr>
      </p:pic>
      <p:pic>
        <p:nvPicPr>
          <p:cNvPr id="3" name="Picture 2">
            <a:extLst>
              <a:ext uri="{FF2B5EF4-FFF2-40B4-BE49-F238E27FC236}">
                <a16:creationId xmlns:a16="http://schemas.microsoft.com/office/drawing/2014/main" id="{9ED9FADC-A18A-BB43-BFF0-8A0C0A786298}"/>
              </a:ext>
            </a:extLst>
          </p:cNvPr>
          <p:cNvPicPr>
            <a:picLocks noChangeAspect="1"/>
          </p:cNvPicPr>
          <p:nvPr/>
        </p:nvPicPr>
        <p:blipFill>
          <a:blip r:embed="rId4"/>
          <a:stretch>
            <a:fillRect/>
          </a:stretch>
        </p:blipFill>
        <p:spPr>
          <a:xfrm>
            <a:off x="1327990" y="1829467"/>
            <a:ext cx="1461354" cy="1804835"/>
          </a:xfrm>
          <a:prstGeom prst="rect">
            <a:avLst/>
          </a:prstGeom>
        </p:spPr>
      </p:pic>
      <p:pic>
        <p:nvPicPr>
          <p:cNvPr id="2" name="Picture 1">
            <a:extLst>
              <a:ext uri="{FF2B5EF4-FFF2-40B4-BE49-F238E27FC236}">
                <a16:creationId xmlns:a16="http://schemas.microsoft.com/office/drawing/2014/main" id="{5F39B60A-0402-C64B-97AD-141BC15D0DA1}"/>
              </a:ext>
            </a:extLst>
          </p:cNvPr>
          <p:cNvPicPr>
            <a:picLocks noChangeAspect="1"/>
          </p:cNvPicPr>
          <p:nvPr/>
        </p:nvPicPr>
        <p:blipFill>
          <a:blip r:embed="rId5"/>
          <a:stretch>
            <a:fillRect/>
          </a:stretch>
        </p:blipFill>
        <p:spPr>
          <a:xfrm>
            <a:off x="315197" y="1124744"/>
            <a:ext cx="1159126" cy="1804835"/>
          </a:xfrm>
          <a:prstGeom prst="rect">
            <a:avLst/>
          </a:prstGeom>
        </p:spPr>
      </p:pic>
    </p:spTree>
    <p:extLst>
      <p:ext uri="{BB962C8B-B14F-4D97-AF65-F5344CB8AC3E}">
        <p14:creationId xmlns:p14="http://schemas.microsoft.com/office/powerpoint/2010/main" val="24118690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areers Wales Logo">
            <a:extLst>
              <a:ext uri="{FF2B5EF4-FFF2-40B4-BE49-F238E27FC236}">
                <a16:creationId xmlns:a16="http://schemas.microsoft.com/office/drawing/2014/main" id="{848040C5-3CC1-A646-9EA8-F9FC1FF175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377" y="332656"/>
            <a:ext cx="2125391" cy="580288"/>
          </a:xfrm>
          <a:prstGeom prst="rect">
            <a:avLst/>
          </a:prstGeom>
        </p:spPr>
      </p:pic>
      <p:sp>
        <p:nvSpPr>
          <p:cNvPr id="10" name="TextBox 9">
            <a:extLst>
              <a:ext uri="{FF2B5EF4-FFF2-40B4-BE49-F238E27FC236}">
                <a16:creationId xmlns:a16="http://schemas.microsoft.com/office/drawing/2014/main" id="{05673DA8-69BC-A746-AD34-DEF278A9A599}"/>
              </a:ext>
            </a:extLst>
          </p:cNvPr>
          <p:cNvSpPr txBox="1"/>
          <p:nvPr/>
        </p:nvSpPr>
        <p:spPr>
          <a:xfrm>
            <a:off x="3187829" y="517957"/>
            <a:ext cx="5688632" cy="2400657"/>
          </a:xfrm>
          <a:prstGeom prst="rect">
            <a:avLst/>
          </a:prstGeom>
          <a:noFill/>
          <a:ln>
            <a:noFill/>
          </a:ln>
        </p:spPr>
        <p:txBody>
          <a:bodyPr wrap="square" rtlCol="0">
            <a:spAutoFit/>
          </a:bodyPr>
          <a:lstStyle/>
          <a:p>
            <a:r>
              <a:rPr lang="en-GB" b="1">
                <a:solidFill>
                  <a:srgbClr val="7566A2"/>
                </a:solidFill>
                <a:latin typeface="Azo Sans" panose="020B0603030303020204" pitchFamily="34" charset="77"/>
              </a:rPr>
              <a:t>Sara decides she needs to think about what subjects she enjoys and is good at.</a:t>
            </a:r>
          </a:p>
          <a:p>
            <a:endParaRPr lang="en-GB">
              <a:solidFill>
                <a:srgbClr val="0595A9"/>
              </a:solidFill>
              <a:latin typeface="Azo Sans" panose="020B0603030303020204" pitchFamily="34" charset="77"/>
            </a:endParaRPr>
          </a:p>
          <a:p>
            <a:r>
              <a:rPr lang="en-GB" sz="1600">
                <a:solidFill>
                  <a:srgbClr val="0595A9"/>
                </a:solidFill>
                <a:latin typeface="Azo Sans" panose="020B0603030303020204" pitchFamily="34" charset="77"/>
              </a:rPr>
              <a:t>She talks to her friends, parents and teachers about them</a:t>
            </a:r>
          </a:p>
          <a:p>
            <a:endParaRPr lang="en-GB" sz="1600">
              <a:solidFill>
                <a:srgbClr val="0595A9"/>
              </a:solidFill>
              <a:latin typeface="Azo Sans" panose="020B0603030303020204" pitchFamily="34" charset="77"/>
            </a:endParaRPr>
          </a:p>
          <a:p>
            <a:r>
              <a:rPr lang="en-GB" sz="1600">
                <a:solidFill>
                  <a:srgbClr val="0595A9"/>
                </a:solidFill>
                <a:latin typeface="Azo Sans" panose="020B0603030303020204" pitchFamily="34" charset="77"/>
              </a:rPr>
              <a:t>They are helpful but all ask her “what job would you like to do in the future?”</a:t>
            </a:r>
          </a:p>
          <a:p>
            <a:endParaRPr lang="en-GB" sz="1600">
              <a:solidFill>
                <a:srgbClr val="0595A9"/>
              </a:solidFill>
              <a:latin typeface="Azo Sans" panose="020B0603030303020204" pitchFamily="34" charset="77"/>
            </a:endParaRPr>
          </a:p>
          <a:p>
            <a:r>
              <a:rPr lang="en-GB" sz="1600">
                <a:solidFill>
                  <a:srgbClr val="0595A9"/>
                </a:solidFill>
                <a:latin typeface="Azo Sans" panose="020B0603030303020204" pitchFamily="34" charset="77"/>
              </a:rPr>
              <a:t>She has no idea!</a:t>
            </a:r>
          </a:p>
        </p:txBody>
      </p:sp>
      <p:grpSp>
        <p:nvGrpSpPr>
          <p:cNvPr id="3" name="Group 2">
            <a:extLst>
              <a:ext uri="{FF2B5EF4-FFF2-40B4-BE49-F238E27FC236}">
                <a16:creationId xmlns:a16="http://schemas.microsoft.com/office/drawing/2014/main" id="{BC1DF39E-E8F3-5942-A7F8-A46AFB67506E}"/>
              </a:ext>
            </a:extLst>
          </p:cNvPr>
          <p:cNvGrpSpPr/>
          <p:nvPr/>
        </p:nvGrpSpPr>
        <p:grpSpPr>
          <a:xfrm>
            <a:off x="467544" y="4077072"/>
            <a:ext cx="1750610" cy="2133617"/>
            <a:chOff x="467544" y="4077072"/>
            <a:chExt cx="1750610" cy="2133617"/>
          </a:xfrm>
        </p:grpSpPr>
        <p:sp>
          <p:nvSpPr>
            <p:cNvPr id="23" name="Rounded Rectangle 22">
              <a:extLst>
                <a:ext uri="{FF2B5EF4-FFF2-40B4-BE49-F238E27FC236}">
                  <a16:creationId xmlns:a16="http://schemas.microsoft.com/office/drawing/2014/main" id="{141EA481-6225-1141-B8CB-AB3BCECB9010}"/>
                </a:ext>
              </a:extLst>
            </p:cNvPr>
            <p:cNvSpPr/>
            <p:nvPr/>
          </p:nvSpPr>
          <p:spPr>
            <a:xfrm>
              <a:off x="467544" y="4077072"/>
              <a:ext cx="1750610" cy="2133617"/>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Not think about future jobs, she has years to do that and it won’t change her option choices.</a:t>
              </a:r>
            </a:p>
          </p:txBody>
        </p:sp>
        <p:sp>
          <p:nvSpPr>
            <p:cNvPr id="12" name="TextBox 11">
              <a:extLst>
                <a:ext uri="{FF2B5EF4-FFF2-40B4-BE49-F238E27FC236}">
                  <a16:creationId xmlns:a16="http://schemas.microsoft.com/office/drawing/2014/main" id="{8E25AD66-5098-974C-9C46-623EBAA64F85}"/>
                </a:ext>
              </a:extLst>
            </p:cNvPr>
            <p:cNvSpPr txBox="1"/>
            <p:nvPr/>
          </p:nvSpPr>
          <p:spPr>
            <a:xfrm>
              <a:off x="467544" y="5502803"/>
              <a:ext cx="1750610"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A</a:t>
              </a:r>
            </a:p>
          </p:txBody>
        </p:sp>
      </p:grpSp>
      <p:grpSp>
        <p:nvGrpSpPr>
          <p:cNvPr id="4" name="Group 3">
            <a:extLst>
              <a:ext uri="{FF2B5EF4-FFF2-40B4-BE49-F238E27FC236}">
                <a16:creationId xmlns:a16="http://schemas.microsoft.com/office/drawing/2014/main" id="{A23C4A1C-DFA7-4F4E-892E-D1AE6B3173C8}"/>
              </a:ext>
            </a:extLst>
          </p:cNvPr>
          <p:cNvGrpSpPr/>
          <p:nvPr/>
        </p:nvGrpSpPr>
        <p:grpSpPr>
          <a:xfrm>
            <a:off x="2441250" y="4079032"/>
            <a:ext cx="1500289" cy="2131657"/>
            <a:chOff x="2441250" y="4079032"/>
            <a:chExt cx="1500289" cy="2131657"/>
          </a:xfrm>
        </p:grpSpPr>
        <p:sp>
          <p:nvSpPr>
            <p:cNvPr id="22" name="Rounded Rectangle 21">
              <a:extLst>
                <a:ext uri="{FF2B5EF4-FFF2-40B4-BE49-F238E27FC236}">
                  <a16:creationId xmlns:a16="http://schemas.microsoft.com/office/drawing/2014/main" id="{5C22B76D-695B-5F4F-A1CB-DD7392AC83CB}"/>
                </a:ext>
              </a:extLst>
            </p:cNvPr>
            <p:cNvSpPr/>
            <p:nvPr/>
          </p:nvSpPr>
          <p:spPr>
            <a:xfrm>
              <a:off x="2448023" y="4079032"/>
              <a:ext cx="1493516" cy="2131657"/>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Think about jobs she likes and what subjects would be useful for it.</a:t>
              </a:r>
            </a:p>
          </p:txBody>
        </p:sp>
        <p:sp>
          <p:nvSpPr>
            <p:cNvPr id="13" name="TextBox 12">
              <a:extLst>
                <a:ext uri="{FF2B5EF4-FFF2-40B4-BE49-F238E27FC236}">
                  <a16:creationId xmlns:a16="http://schemas.microsoft.com/office/drawing/2014/main" id="{77406CB3-F7A2-E246-B83A-914BACA2348E}"/>
                </a:ext>
              </a:extLst>
            </p:cNvPr>
            <p:cNvSpPr txBox="1"/>
            <p:nvPr/>
          </p:nvSpPr>
          <p:spPr>
            <a:xfrm>
              <a:off x="2441250" y="5502803"/>
              <a:ext cx="1493517"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B</a:t>
              </a:r>
            </a:p>
          </p:txBody>
        </p:sp>
      </p:grpSp>
      <p:grpSp>
        <p:nvGrpSpPr>
          <p:cNvPr id="8" name="Group 7">
            <a:extLst>
              <a:ext uri="{FF2B5EF4-FFF2-40B4-BE49-F238E27FC236}">
                <a16:creationId xmlns:a16="http://schemas.microsoft.com/office/drawing/2014/main" id="{F0C6DD56-D434-BD48-9260-16D84814FB38}"/>
              </a:ext>
            </a:extLst>
          </p:cNvPr>
          <p:cNvGrpSpPr/>
          <p:nvPr/>
        </p:nvGrpSpPr>
        <p:grpSpPr>
          <a:xfrm>
            <a:off x="4165992" y="4077073"/>
            <a:ext cx="1756026" cy="2133616"/>
            <a:chOff x="4165992" y="4077073"/>
            <a:chExt cx="1756026" cy="2133616"/>
          </a:xfrm>
        </p:grpSpPr>
        <p:sp>
          <p:nvSpPr>
            <p:cNvPr id="21" name="Rounded Rectangle 20">
              <a:extLst>
                <a:ext uri="{FF2B5EF4-FFF2-40B4-BE49-F238E27FC236}">
                  <a16:creationId xmlns:a16="http://schemas.microsoft.com/office/drawing/2014/main" id="{1794E67D-7B2C-E74F-B8BD-FB45F447F687}"/>
                </a:ext>
              </a:extLst>
            </p:cNvPr>
            <p:cNvSpPr/>
            <p:nvPr/>
          </p:nvSpPr>
          <p:spPr>
            <a:xfrm>
              <a:off x="4171408" y="4077073"/>
              <a:ext cx="1750610" cy="2131657"/>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Think about what subjects she would like to take and think of jobs that they could lead to.</a:t>
              </a:r>
            </a:p>
          </p:txBody>
        </p:sp>
        <p:sp>
          <p:nvSpPr>
            <p:cNvPr id="14" name="TextBox 13">
              <a:extLst>
                <a:ext uri="{FF2B5EF4-FFF2-40B4-BE49-F238E27FC236}">
                  <a16:creationId xmlns:a16="http://schemas.microsoft.com/office/drawing/2014/main" id="{927918BC-4664-5D41-95D8-CC2FC1FD13DF}"/>
                </a:ext>
              </a:extLst>
            </p:cNvPr>
            <p:cNvSpPr txBox="1"/>
            <p:nvPr/>
          </p:nvSpPr>
          <p:spPr>
            <a:xfrm>
              <a:off x="4165992" y="5502803"/>
              <a:ext cx="1754672"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C</a:t>
              </a:r>
            </a:p>
          </p:txBody>
        </p:sp>
      </p:grpSp>
      <p:grpSp>
        <p:nvGrpSpPr>
          <p:cNvPr id="9" name="Group 8">
            <a:extLst>
              <a:ext uri="{FF2B5EF4-FFF2-40B4-BE49-F238E27FC236}">
                <a16:creationId xmlns:a16="http://schemas.microsoft.com/office/drawing/2014/main" id="{D76FD07B-A691-484E-9039-BC791566ABD4}"/>
              </a:ext>
            </a:extLst>
          </p:cNvPr>
          <p:cNvGrpSpPr/>
          <p:nvPr/>
        </p:nvGrpSpPr>
        <p:grpSpPr>
          <a:xfrm>
            <a:off x="6145115" y="4077073"/>
            <a:ext cx="2000712" cy="2133616"/>
            <a:chOff x="6145115" y="4077073"/>
            <a:chExt cx="2000712" cy="2133616"/>
          </a:xfrm>
        </p:grpSpPr>
        <p:sp>
          <p:nvSpPr>
            <p:cNvPr id="20" name="Rounded Rectangle 19">
              <a:extLst>
                <a:ext uri="{FF2B5EF4-FFF2-40B4-BE49-F238E27FC236}">
                  <a16:creationId xmlns:a16="http://schemas.microsoft.com/office/drawing/2014/main" id="{A6AB77D6-6677-7948-A0C1-4E20AF90AFDD}"/>
                </a:ext>
              </a:extLst>
            </p:cNvPr>
            <p:cNvSpPr/>
            <p:nvPr/>
          </p:nvSpPr>
          <p:spPr>
            <a:xfrm>
              <a:off x="6145117" y="4077073"/>
              <a:ext cx="2000710" cy="2131657"/>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Go online to find out what jobs the subjects she likes could lead to and take a quiz to get more career ideas.</a:t>
              </a:r>
            </a:p>
          </p:txBody>
        </p:sp>
        <p:sp>
          <p:nvSpPr>
            <p:cNvPr id="15" name="TextBox 14">
              <a:extLst>
                <a:ext uri="{FF2B5EF4-FFF2-40B4-BE49-F238E27FC236}">
                  <a16:creationId xmlns:a16="http://schemas.microsoft.com/office/drawing/2014/main" id="{105452A6-5272-AB46-8813-6649C43B468C}"/>
                </a:ext>
              </a:extLst>
            </p:cNvPr>
            <p:cNvSpPr txBox="1"/>
            <p:nvPr/>
          </p:nvSpPr>
          <p:spPr>
            <a:xfrm>
              <a:off x="6145115" y="5502803"/>
              <a:ext cx="2000711"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D</a:t>
              </a:r>
            </a:p>
          </p:txBody>
        </p:sp>
      </p:grpSp>
      <p:sp>
        <p:nvSpPr>
          <p:cNvPr id="16" name="Rounded Rectangle 15">
            <a:extLst>
              <a:ext uri="{FF2B5EF4-FFF2-40B4-BE49-F238E27FC236}">
                <a16:creationId xmlns:a16="http://schemas.microsoft.com/office/drawing/2014/main" id="{A2C3ECD0-4279-9048-96D9-D8D2615D1A09}"/>
              </a:ext>
            </a:extLst>
          </p:cNvPr>
          <p:cNvSpPr/>
          <p:nvPr/>
        </p:nvSpPr>
        <p:spPr>
          <a:xfrm rot="21289974">
            <a:off x="3293279" y="3059484"/>
            <a:ext cx="3140812" cy="528638"/>
          </a:xfrm>
          <a:prstGeom prst="roundRect">
            <a:avLst>
              <a:gd name="adj" fmla="val 22425"/>
            </a:avLst>
          </a:prstGeom>
          <a:solidFill>
            <a:srgbClr val="AA6EAC"/>
          </a:solidFill>
          <a:ln w="12700">
            <a:noFill/>
          </a:ln>
        </p:spPr>
        <p:txBody>
          <a:bodyPr wrap="square" rtlCol="0">
            <a:spAutoFit/>
          </a:bodyPr>
          <a:lstStyle/>
          <a:p>
            <a:pPr algn="ctr"/>
            <a:r>
              <a:rPr lang="en-GB" sz="2400" b="1">
                <a:solidFill>
                  <a:schemeClr val="bg1"/>
                </a:solidFill>
                <a:latin typeface="Bradley Hand ITC" panose="03070402050302030203" pitchFamily="66" charset="0"/>
              </a:rPr>
              <a:t>What should Sara do?</a:t>
            </a:r>
            <a:endParaRPr lang="en-GB" sz="400" b="1">
              <a:solidFill>
                <a:schemeClr val="bg1"/>
              </a:solidFill>
              <a:latin typeface="Bradley Hand ITC" panose="03070402050302030203" pitchFamily="66" charset="0"/>
            </a:endParaRPr>
          </a:p>
        </p:txBody>
      </p:sp>
      <p:sp>
        <p:nvSpPr>
          <p:cNvPr id="17" name="Rectangle 16">
            <a:extLst>
              <a:ext uri="{FF2B5EF4-FFF2-40B4-BE49-F238E27FC236}">
                <a16:creationId xmlns:a16="http://schemas.microsoft.com/office/drawing/2014/main" id="{4DE00D8B-DB9A-2B4A-AFDC-06B12A34BC6A}"/>
              </a:ext>
            </a:extLst>
          </p:cNvPr>
          <p:cNvSpPr/>
          <p:nvPr/>
        </p:nvSpPr>
        <p:spPr>
          <a:xfrm>
            <a:off x="0" y="6708913"/>
            <a:ext cx="2293200" cy="159810"/>
          </a:xfrm>
          <a:prstGeom prst="rect">
            <a:avLst/>
          </a:prstGeom>
          <a:solidFill>
            <a:srgbClr val="7666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19F8160-6A1A-6C4D-86BF-BCF3D83E755E}"/>
              </a:ext>
            </a:extLst>
          </p:cNvPr>
          <p:cNvSpPr/>
          <p:nvPr/>
        </p:nvSpPr>
        <p:spPr>
          <a:xfrm>
            <a:off x="2285999" y="6708913"/>
            <a:ext cx="2293200" cy="159810"/>
          </a:xfrm>
          <a:prstGeom prst="rect">
            <a:avLst/>
          </a:prstGeom>
          <a:solidFill>
            <a:srgbClr val="009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C827172-4A0B-D941-9817-53FCCE5DCBD8}"/>
              </a:ext>
            </a:extLst>
          </p:cNvPr>
          <p:cNvSpPr/>
          <p:nvPr/>
        </p:nvSpPr>
        <p:spPr>
          <a:xfrm>
            <a:off x="4571997" y="6708913"/>
            <a:ext cx="2293200" cy="159810"/>
          </a:xfrm>
          <a:prstGeom prst="rect">
            <a:avLst/>
          </a:prstGeom>
          <a:solidFill>
            <a:srgbClr val="F29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FBE4CD94-58EE-7641-8830-BA73EE1613FF}"/>
              </a:ext>
            </a:extLst>
          </p:cNvPr>
          <p:cNvSpPr/>
          <p:nvPr/>
        </p:nvSpPr>
        <p:spPr>
          <a:xfrm>
            <a:off x="6856864" y="6708913"/>
            <a:ext cx="2281598" cy="159810"/>
          </a:xfrm>
          <a:prstGeom prst="rect">
            <a:avLst/>
          </a:prstGeom>
          <a:solidFill>
            <a:srgbClr val="CC55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8C31888A-E6E4-464D-B2D5-67A529F7C79C}"/>
              </a:ext>
            </a:extLst>
          </p:cNvPr>
          <p:cNvSpPr txBox="1"/>
          <p:nvPr/>
        </p:nvSpPr>
        <p:spPr>
          <a:xfrm>
            <a:off x="129777" y="6363196"/>
            <a:ext cx="3711785" cy="276999"/>
          </a:xfrm>
          <a:prstGeom prst="rect">
            <a:avLst/>
          </a:prstGeom>
          <a:noFill/>
        </p:spPr>
        <p:txBody>
          <a:bodyPr wrap="none" rtlCol="0">
            <a:spAutoFit/>
          </a:bodyPr>
          <a:lstStyle/>
          <a:p>
            <a:r>
              <a:rPr lang="en-US" sz="1200" b="1" err="1">
                <a:solidFill>
                  <a:srgbClr val="0096AA"/>
                </a:solidFill>
                <a:latin typeface="Arial" panose="020B0604020202020204" pitchFamily="34" charset="0"/>
                <a:cs typeface="Arial" panose="020B0604020202020204" pitchFamily="34" charset="0"/>
              </a:rPr>
              <a:t>gyrfacymru.llyw.cymru</a:t>
            </a:r>
            <a:r>
              <a:rPr lang="en-US" sz="1200" b="1">
                <a:solidFill>
                  <a:srgbClr val="0096AA"/>
                </a:solidFill>
                <a:latin typeface="Arial" panose="020B0604020202020204" pitchFamily="34" charset="0"/>
                <a:cs typeface="Arial" panose="020B0604020202020204" pitchFamily="34" charset="0"/>
              </a:rPr>
              <a:t> | </a:t>
            </a:r>
            <a:r>
              <a:rPr lang="en-US" sz="1200" b="1" err="1">
                <a:solidFill>
                  <a:srgbClr val="0096AA"/>
                </a:solidFill>
                <a:latin typeface="Arial" panose="020B0604020202020204" pitchFamily="34" charset="0"/>
                <a:cs typeface="Arial" panose="020B0604020202020204" pitchFamily="34" charset="0"/>
              </a:rPr>
              <a:t>careerswales.gov.wales</a:t>
            </a:r>
            <a:endParaRPr lang="en-US" sz="1200" b="1">
              <a:solidFill>
                <a:srgbClr val="0096AA"/>
              </a:solidFill>
              <a:latin typeface="Arial" panose="020B0604020202020204" pitchFamily="34" charset="0"/>
              <a:cs typeface="Arial" panose="020B0604020202020204" pitchFamily="34" charset="0"/>
            </a:endParaRPr>
          </a:p>
        </p:txBody>
      </p:sp>
      <p:pic>
        <p:nvPicPr>
          <p:cNvPr id="26" name="Picture 25" descr="A picture containing drawing&#10;&#10;Description automatically generated">
            <a:extLst>
              <a:ext uri="{FF2B5EF4-FFF2-40B4-BE49-F238E27FC236}">
                <a16:creationId xmlns:a16="http://schemas.microsoft.com/office/drawing/2014/main" id="{0A99BC12-74A0-AD47-B307-909845711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8724" y="975234"/>
            <a:ext cx="1435283" cy="2648671"/>
          </a:xfrm>
          <a:prstGeom prst="rect">
            <a:avLst/>
          </a:prstGeom>
          <a:solidFill>
            <a:srgbClr val="AA6EAC"/>
          </a:solidFill>
        </p:spPr>
      </p:pic>
      <p:pic>
        <p:nvPicPr>
          <p:cNvPr id="27" name="Picture 26">
            <a:extLst>
              <a:ext uri="{FF2B5EF4-FFF2-40B4-BE49-F238E27FC236}">
                <a16:creationId xmlns:a16="http://schemas.microsoft.com/office/drawing/2014/main" id="{2DF497E4-C6C3-9040-BD38-3440DBE8ACC9}"/>
              </a:ext>
            </a:extLst>
          </p:cNvPr>
          <p:cNvPicPr>
            <a:picLocks noChangeAspect="1"/>
          </p:cNvPicPr>
          <p:nvPr/>
        </p:nvPicPr>
        <p:blipFill>
          <a:blip r:embed="rId4"/>
          <a:stretch>
            <a:fillRect/>
          </a:stretch>
        </p:blipFill>
        <p:spPr>
          <a:xfrm>
            <a:off x="8172400" y="5915817"/>
            <a:ext cx="704061" cy="667644"/>
          </a:xfrm>
          <a:prstGeom prst="rect">
            <a:avLst/>
          </a:prstGeom>
        </p:spPr>
      </p:pic>
      <p:pic>
        <p:nvPicPr>
          <p:cNvPr id="2" name="Picture 1">
            <a:extLst>
              <a:ext uri="{FF2B5EF4-FFF2-40B4-BE49-F238E27FC236}">
                <a16:creationId xmlns:a16="http://schemas.microsoft.com/office/drawing/2014/main" id="{7C10184E-72C2-7349-9C28-FF4D2946856D}"/>
              </a:ext>
            </a:extLst>
          </p:cNvPr>
          <p:cNvPicPr>
            <a:picLocks noChangeAspect="1"/>
          </p:cNvPicPr>
          <p:nvPr/>
        </p:nvPicPr>
        <p:blipFill>
          <a:blip r:embed="rId5"/>
          <a:stretch>
            <a:fillRect/>
          </a:stretch>
        </p:blipFill>
        <p:spPr>
          <a:xfrm>
            <a:off x="352874" y="2500845"/>
            <a:ext cx="1200960" cy="943844"/>
          </a:xfrm>
          <a:prstGeom prst="rect">
            <a:avLst/>
          </a:prstGeom>
        </p:spPr>
      </p:pic>
      <p:pic>
        <p:nvPicPr>
          <p:cNvPr id="5" name="Picture 4">
            <a:extLst>
              <a:ext uri="{FF2B5EF4-FFF2-40B4-BE49-F238E27FC236}">
                <a16:creationId xmlns:a16="http://schemas.microsoft.com/office/drawing/2014/main" id="{D3C1AF25-E2E3-BA45-9FD7-F3B60F637C33}"/>
              </a:ext>
            </a:extLst>
          </p:cNvPr>
          <p:cNvPicPr>
            <a:picLocks noChangeAspect="1"/>
          </p:cNvPicPr>
          <p:nvPr/>
        </p:nvPicPr>
        <p:blipFill>
          <a:blip r:embed="rId6"/>
          <a:stretch>
            <a:fillRect/>
          </a:stretch>
        </p:blipFill>
        <p:spPr>
          <a:xfrm>
            <a:off x="410485" y="1496844"/>
            <a:ext cx="598471" cy="730618"/>
          </a:xfrm>
          <a:prstGeom prst="rect">
            <a:avLst/>
          </a:prstGeom>
        </p:spPr>
      </p:pic>
      <p:pic>
        <p:nvPicPr>
          <p:cNvPr id="7" name="Picture 6">
            <a:extLst>
              <a:ext uri="{FF2B5EF4-FFF2-40B4-BE49-F238E27FC236}">
                <a16:creationId xmlns:a16="http://schemas.microsoft.com/office/drawing/2014/main" id="{253B71D1-593B-C74E-9981-359FB1C88A66}"/>
              </a:ext>
            </a:extLst>
          </p:cNvPr>
          <p:cNvPicPr>
            <a:picLocks noChangeAspect="1"/>
          </p:cNvPicPr>
          <p:nvPr/>
        </p:nvPicPr>
        <p:blipFill>
          <a:blip r:embed="rId7"/>
          <a:stretch>
            <a:fillRect/>
          </a:stretch>
        </p:blipFill>
        <p:spPr>
          <a:xfrm>
            <a:off x="984598" y="1488531"/>
            <a:ext cx="623058" cy="732254"/>
          </a:xfrm>
          <a:prstGeom prst="rect">
            <a:avLst/>
          </a:prstGeom>
        </p:spPr>
      </p:pic>
    </p:spTree>
    <p:extLst>
      <p:ext uri="{BB962C8B-B14F-4D97-AF65-F5344CB8AC3E}">
        <p14:creationId xmlns:p14="http://schemas.microsoft.com/office/powerpoint/2010/main" val="4178419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areers Wales Logo">
            <a:extLst>
              <a:ext uri="{FF2B5EF4-FFF2-40B4-BE49-F238E27FC236}">
                <a16:creationId xmlns:a16="http://schemas.microsoft.com/office/drawing/2014/main" id="{848040C5-3CC1-A646-9EA8-F9FC1FF175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8377" y="332656"/>
            <a:ext cx="2125391" cy="580288"/>
          </a:xfrm>
          <a:prstGeom prst="rect">
            <a:avLst/>
          </a:prstGeom>
        </p:spPr>
      </p:pic>
      <p:sp>
        <p:nvSpPr>
          <p:cNvPr id="10" name="TextBox 9">
            <a:extLst>
              <a:ext uri="{FF2B5EF4-FFF2-40B4-BE49-F238E27FC236}">
                <a16:creationId xmlns:a16="http://schemas.microsoft.com/office/drawing/2014/main" id="{05673DA8-69BC-A746-AD34-DEF278A9A599}"/>
              </a:ext>
            </a:extLst>
          </p:cNvPr>
          <p:cNvSpPr txBox="1"/>
          <p:nvPr/>
        </p:nvSpPr>
        <p:spPr>
          <a:xfrm>
            <a:off x="2915816" y="333520"/>
            <a:ext cx="5688632" cy="3416320"/>
          </a:xfrm>
          <a:prstGeom prst="rect">
            <a:avLst/>
          </a:prstGeom>
          <a:noFill/>
          <a:ln>
            <a:noFill/>
          </a:ln>
        </p:spPr>
        <p:txBody>
          <a:bodyPr wrap="square" rtlCol="0">
            <a:spAutoFit/>
          </a:bodyPr>
          <a:lstStyle/>
          <a:p>
            <a:r>
              <a:rPr lang="en-GB" b="1">
                <a:solidFill>
                  <a:srgbClr val="7566A2"/>
                </a:solidFill>
                <a:latin typeface="Azo Sans" panose="020B0603030303020204" pitchFamily="34" charset="77"/>
              </a:rPr>
              <a:t>Sara realises she needs to start thinking about job ideas to make sure her option choices support her future plans.</a:t>
            </a:r>
          </a:p>
          <a:p>
            <a:endParaRPr lang="en-GB">
              <a:solidFill>
                <a:srgbClr val="0595A9"/>
              </a:solidFill>
              <a:latin typeface="Azo Sans" panose="020B0603030303020204" pitchFamily="34" charset="77"/>
            </a:endParaRPr>
          </a:p>
          <a:p>
            <a:r>
              <a:rPr lang="en-GB" sz="1600">
                <a:solidFill>
                  <a:srgbClr val="0595A9"/>
                </a:solidFill>
                <a:latin typeface="Azo Sans" panose="020B0603030303020204" pitchFamily="34" charset="77"/>
              </a:rPr>
              <a:t>She goes to </a:t>
            </a:r>
            <a:r>
              <a:rPr lang="en-GB" sz="1600" b="1" err="1">
                <a:solidFill>
                  <a:srgbClr val="0595A9"/>
                </a:solidFill>
                <a:latin typeface="Azo Sans" panose="020B0603030303020204" pitchFamily="34" charset="77"/>
              </a:rPr>
              <a:t>careerswales.gov.wales</a:t>
            </a:r>
            <a:r>
              <a:rPr lang="en-GB" sz="1600" b="1">
                <a:solidFill>
                  <a:srgbClr val="0595A9"/>
                </a:solidFill>
                <a:latin typeface="Azo Sans" panose="020B0603030303020204" pitchFamily="34" charset="77"/>
              </a:rPr>
              <a:t> </a:t>
            </a:r>
            <a:r>
              <a:rPr lang="en-GB" sz="1600">
                <a:solidFill>
                  <a:srgbClr val="0595A9"/>
                </a:solidFill>
                <a:latin typeface="Azo Sans" panose="020B0603030303020204" pitchFamily="34" charset="77"/>
              </a:rPr>
              <a:t>and completes the </a:t>
            </a:r>
            <a:r>
              <a:rPr lang="en-GB" sz="1600" b="1">
                <a:solidFill>
                  <a:srgbClr val="0595A9"/>
                </a:solidFill>
                <a:latin typeface="Azo Sans" panose="020B0603030303020204" pitchFamily="34" charset="77"/>
              </a:rPr>
              <a:t>Buzz Quiz </a:t>
            </a:r>
            <a:r>
              <a:rPr lang="en-GB" sz="1600">
                <a:solidFill>
                  <a:srgbClr val="0595A9"/>
                </a:solidFill>
                <a:latin typeface="Azo Sans" panose="020B0603030303020204" pitchFamily="34" charset="77"/>
              </a:rPr>
              <a:t>which tells her she is a Teddy Bear! </a:t>
            </a:r>
            <a:endParaRPr lang="en-GB" sz="1600">
              <a:solidFill>
                <a:srgbClr val="0595A9"/>
              </a:solidFill>
              <a:latin typeface="Azo Sans" panose="020B0603030303020204" pitchFamily="34" charset="77"/>
              <a:cs typeface="Calibri"/>
            </a:endParaRPr>
          </a:p>
          <a:p>
            <a:endParaRPr lang="en-GB" sz="1600">
              <a:solidFill>
                <a:srgbClr val="0595A9"/>
              </a:solidFill>
              <a:latin typeface="Azo Sans" panose="020B0603030303020204" pitchFamily="34" charset="77"/>
              <a:cs typeface="Calibri"/>
            </a:endParaRPr>
          </a:p>
          <a:p>
            <a:r>
              <a:rPr lang="en-GB" sz="1600">
                <a:solidFill>
                  <a:srgbClr val="0595A9"/>
                </a:solidFill>
                <a:latin typeface="Azo Sans" panose="020B0603030303020204" pitchFamily="34" charset="77"/>
              </a:rPr>
              <a:t>It suggests she explores jobs in </a:t>
            </a:r>
            <a:r>
              <a:rPr lang="en-GB" sz="1600" b="1">
                <a:solidFill>
                  <a:srgbClr val="0595A9"/>
                </a:solidFill>
                <a:latin typeface="Azo Sans" panose="020B0603030303020204" pitchFamily="34" charset="77"/>
              </a:rPr>
              <a:t>health and social</a:t>
            </a:r>
            <a:r>
              <a:rPr lang="en-GB" sz="1600">
                <a:solidFill>
                  <a:srgbClr val="0595A9"/>
                </a:solidFill>
                <a:latin typeface="Azo Sans" panose="020B0603030303020204" pitchFamily="34" charset="77"/>
              </a:rPr>
              <a:t>, </a:t>
            </a:r>
            <a:r>
              <a:rPr lang="en-GB" sz="1600" b="1">
                <a:solidFill>
                  <a:srgbClr val="0595A9"/>
                </a:solidFill>
                <a:latin typeface="Azo Sans" panose="020B0603030303020204" pitchFamily="34" charset="77"/>
              </a:rPr>
              <a:t>marketing</a:t>
            </a:r>
            <a:r>
              <a:rPr lang="en-GB" sz="1600">
                <a:solidFill>
                  <a:srgbClr val="0595A9"/>
                </a:solidFill>
                <a:latin typeface="Azo Sans" panose="020B0603030303020204" pitchFamily="34" charset="77"/>
              </a:rPr>
              <a:t>, and </a:t>
            </a:r>
            <a:r>
              <a:rPr lang="en-GB" sz="1600" b="1">
                <a:solidFill>
                  <a:srgbClr val="0595A9"/>
                </a:solidFill>
                <a:latin typeface="Azo Sans" panose="020B0603030303020204" pitchFamily="34" charset="77"/>
              </a:rPr>
              <a:t>hospitality and tourism</a:t>
            </a:r>
            <a:r>
              <a:rPr lang="en-GB" sz="1600">
                <a:solidFill>
                  <a:srgbClr val="0595A9"/>
                </a:solidFill>
                <a:latin typeface="Azo Sans" panose="020B0603030303020204" pitchFamily="34" charset="77"/>
              </a:rPr>
              <a:t>.  She hadn’t thought about these jobs before. </a:t>
            </a:r>
            <a:endParaRPr lang="en-GB" sz="1600">
              <a:solidFill>
                <a:srgbClr val="0595A9"/>
              </a:solidFill>
              <a:latin typeface="Azo Sans" panose="020B0603030303020204" pitchFamily="34" charset="77"/>
              <a:cs typeface="Calibri" panose="020F0502020204030204"/>
            </a:endParaRPr>
          </a:p>
          <a:p>
            <a:endParaRPr lang="en-GB" sz="1600">
              <a:solidFill>
                <a:srgbClr val="0595A9"/>
              </a:solidFill>
              <a:latin typeface="Azo Sans" panose="020B0603030303020204" pitchFamily="34" charset="77"/>
              <a:cs typeface="Calibri" panose="020F0502020204030204"/>
            </a:endParaRPr>
          </a:p>
          <a:p>
            <a:r>
              <a:rPr lang="en-GB" sz="1600">
                <a:solidFill>
                  <a:srgbClr val="0595A9"/>
                </a:solidFill>
                <a:latin typeface="Azo Sans" panose="020B0603030303020204" pitchFamily="34" charset="77"/>
                <a:cs typeface="Calibri" panose="020F0502020204030204"/>
              </a:rPr>
              <a:t>She sees that some of the skills and qualities needed for these jobs link and are ones she thinks she is good at.</a:t>
            </a:r>
          </a:p>
        </p:txBody>
      </p:sp>
      <p:sp>
        <p:nvSpPr>
          <p:cNvPr id="7" name="Rectangle 6">
            <a:extLst>
              <a:ext uri="{FF2B5EF4-FFF2-40B4-BE49-F238E27FC236}">
                <a16:creationId xmlns:a16="http://schemas.microsoft.com/office/drawing/2014/main" id="{6EB272A2-F809-A14A-8BA8-DF1C308AA301}"/>
              </a:ext>
            </a:extLst>
          </p:cNvPr>
          <p:cNvSpPr/>
          <p:nvPr/>
        </p:nvSpPr>
        <p:spPr>
          <a:xfrm>
            <a:off x="0" y="6708913"/>
            <a:ext cx="2293200" cy="159810"/>
          </a:xfrm>
          <a:prstGeom prst="rect">
            <a:avLst/>
          </a:prstGeom>
          <a:solidFill>
            <a:srgbClr val="7666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577D0F9-AF8C-9B40-AA4D-4767B9121816}"/>
              </a:ext>
            </a:extLst>
          </p:cNvPr>
          <p:cNvSpPr/>
          <p:nvPr/>
        </p:nvSpPr>
        <p:spPr>
          <a:xfrm>
            <a:off x="2285999" y="6708913"/>
            <a:ext cx="2293200" cy="159810"/>
          </a:xfrm>
          <a:prstGeom prst="rect">
            <a:avLst/>
          </a:prstGeom>
          <a:solidFill>
            <a:srgbClr val="009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A870A981-713E-C94C-B40A-5CBDC7014B0D}"/>
              </a:ext>
            </a:extLst>
          </p:cNvPr>
          <p:cNvSpPr/>
          <p:nvPr/>
        </p:nvSpPr>
        <p:spPr>
          <a:xfrm>
            <a:off x="4571997" y="6708913"/>
            <a:ext cx="2293200" cy="159810"/>
          </a:xfrm>
          <a:prstGeom prst="rect">
            <a:avLst/>
          </a:prstGeom>
          <a:solidFill>
            <a:srgbClr val="F29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3E3D934-A5C1-F140-A43A-E3EE579111C3}"/>
              </a:ext>
            </a:extLst>
          </p:cNvPr>
          <p:cNvSpPr/>
          <p:nvPr/>
        </p:nvSpPr>
        <p:spPr>
          <a:xfrm>
            <a:off x="6856864" y="6708913"/>
            <a:ext cx="2281598" cy="159810"/>
          </a:xfrm>
          <a:prstGeom prst="rect">
            <a:avLst/>
          </a:prstGeom>
          <a:solidFill>
            <a:srgbClr val="CC55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5346225B-5B90-224C-A8C9-ED635255442B}"/>
              </a:ext>
            </a:extLst>
          </p:cNvPr>
          <p:cNvSpPr txBox="1"/>
          <p:nvPr/>
        </p:nvSpPr>
        <p:spPr>
          <a:xfrm>
            <a:off x="129777" y="6363196"/>
            <a:ext cx="3711785" cy="276999"/>
          </a:xfrm>
          <a:prstGeom prst="rect">
            <a:avLst/>
          </a:prstGeom>
          <a:noFill/>
        </p:spPr>
        <p:txBody>
          <a:bodyPr wrap="none" rtlCol="0">
            <a:spAutoFit/>
          </a:bodyPr>
          <a:lstStyle/>
          <a:p>
            <a:r>
              <a:rPr lang="en-US" sz="1200" b="1" err="1">
                <a:solidFill>
                  <a:srgbClr val="0096AA"/>
                </a:solidFill>
                <a:latin typeface="Arial" panose="020B0604020202020204" pitchFamily="34" charset="0"/>
                <a:cs typeface="Arial" panose="020B0604020202020204" pitchFamily="34" charset="0"/>
              </a:rPr>
              <a:t>gyrfacymru.llyw.cymru</a:t>
            </a:r>
            <a:r>
              <a:rPr lang="en-US" sz="1200" b="1">
                <a:solidFill>
                  <a:srgbClr val="0096AA"/>
                </a:solidFill>
                <a:latin typeface="Arial" panose="020B0604020202020204" pitchFamily="34" charset="0"/>
                <a:cs typeface="Arial" panose="020B0604020202020204" pitchFamily="34" charset="0"/>
              </a:rPr>
              <a:t> | </a:t>
            </a:r>
            <a:r>
              <a:rPr lang="en-US" sz="1200" b="1" err="1">
                <a:solidFill>
                  <a:srgbClr val="0096AA"/>
                </a:solidFill>
                <a:latin typeface="Arial" panose="020B0604020202020204" pitchFamily="34" charset="0"/>
                <a:cs typeface="Arial" panose="020B0604020202020204" pitchFamily="34" charset="0"/>
              </a:rPr>
              <a:t>careerswales.gov.wales</a:t>
            </a:r>
            <a:endParaRPr lang="en-US" sz="1200" b="1">
              <a:solidFill>
                <a:srgbClr val="0096AA"/>
              </a:solidFill>
              <a:latin typeface="Arial" panose="020B060402020202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6C2BB265-64FB-C947-A460-4249BE5C8569}"/>
              </a:ext>
            </a:extLst>
          </p:cNvPr>
          <p:cNvPicPr>
            <a:picLocks noChangeAspect="1"/>
          </p:cNvPicPr>
          <p:nvPr/>
        </p:nvPicPr>
        <p:blipFill>
          <a:blip r:embed="rId4"/>
          <a:stretch>
            <a:fillRect/>
          </a:stretch>
        </p:blipFill>
        <p:spPr>
          <a:xfrm>
            <a:off x="8172400" y="5915817"/>
            <a:ext cx="704061" cy="667644"/>
          </a:xfrm>
          <a:prstGeom prst="rect">
            <a:avLst/>
          </a:prstGeom>
        </p:spPr>
      </p:pic>
      <p:pic>
        <p:nvPicPr>
          <p:cNvPr id="5" name="Picture 4">
            <a:extLst>
              <a:ext uri="{FF2B5EF4-FFF2-40B4-BE49-F238E27FC236}">
                <a16:creationId xmlns:a16="http://schemas.microsoft.com/office/drawing/2014/main" id="{03810A83-1D09-9542-8A2C-E910D3C3C90D}"/>
              </a:ext>
            </a:extLst>
          </p:cNvPr>
          <p:cNvPicPr>
            <a:picLocks noChangeAspect="1"/>
          </p:cNvPicPr>
          <p:nvPr/>
        </p:nvPicPr>
        <p:blipFill>
          <a:blip r:embed="rId5"/>
          <a:stretch>
            <a:fillRect/>
          </a:stretch>
        </p:blipFill>
        <p:spPr>
          <a:xfrm>
            <a:off x="10404648" y="3567260"/>
            <a:ext cx="681484" cy="576640"/>
          </a:xfrm>
          <a:prstGeom prst="rect">
            <a:avLst/>
          </a:prstGeom>
        </p:spPr>
      </p:pic>
      <p:grpSp>
        <p:nvGrpSpPr>
          <p:cNvPr id="19" name="Group 18">
            <a:extLst>
              <a:ext uri="{FF2B5EF4-FFF2-40B4-BE49-F238E27FC236}">
                <a16:creationId xmlns:a16="http://schemas.microsoft.com/office/drawing/2014/main" id="{236B6ABE-4A28-5943-A91F-D6EB47E2DE6D}"/>
              </a:ext>
            </a:extLst>
          </p:cNvPr>
          <p:cNvGrpSpPr/>
          <p:nvPr/>
        </p:nvGrpSpPr>
        <p:grpSpPr>
          <a:xfrm>
            <a:off x="5386412" y="5792559"/>
            <a:ext cx="3197476" cy="517496"/>
            <a:chOff x="5386412" y="5792559"/>
            <a:chExt cx="3197476" cy="517496"/>
          </a:xfrm>
        </p:grpSpPr>
        <p:sp>
          <p:nvSpPr>
            <p:cNvPr id="2" name="Rectangle 1">
              <a:extLst>
                <a:ext uri="{FF2B5EF4-FFF2-40B4-BE49-F238E27FC236}">
                  <a16:creationId xmlns:a16="http://schemas.microsoft.com/office/drawing/2014/main" id="{C0CD7133-B643-D24A-8C4A-7D14AA827FDE}"/>
                </a:ext>
              </a:extLst>
            </p:cNvPr>
            <p:cNvSpPr/>
            <p:nvPr/>
          </p:nvSpPr>
          <p:spPr>
            <a:xfrm>
              <a:off x="5897533" y="5792559"/>
              <a:ext cx="2686355" cy="464871"/>
            </a:xfrm>
            <a:prstGeom prst="rect">
              <a:avLst/>
            </a:prstGeom>
          </p:spPr>
          <p:txBody>
            <a:bodyPr wrap="square">
              <a:spAutoFit/>
            </a:bodyPr>
            <a:lstStyle/>
            <a:p>
              <a:pPr>
                <a:lnSpc>
                  <a:spcPct val="150000"/>
                </a:lnSpc>
              </a:pPr>
              <a:r>
                <a:rPr lang="en-GB" b="1">
                  <a:solidFill>
                    <a:srgbClr val="0595A9"/>
                  </a:solidFill>
                  <a:cs typeface="Calibri"/>
                </a:rPr>
                <a:t>IT skills</a:t>
              </a:r>
            </a:p>
          </p:txBody>
        </p:sp>
        <p:pic>
          <p:nvPicPr>
            <p:cNvPr id="23" name="Picture 22">
              <a:extLst>
                <a:ext uri="{FF2B5EF4-FFF2-40B4-BE49-F238E27FC236}">
                  <a16:creationId xmlns:a16="http://schemas.microsoft.com/office/drawing/2014/main" id="{842CDC0B-C2FC-784C-94EA-43A18CA5F6FF}"/>
                </a:ext>
              </a:extLst>
            </p:cNvPr>
            <p:cNvPicPr>
              <a:picLocks noChangeAspect="1"/>
            </p:cNvPicPr>
            <p:nvPr/>
          </p:nvPicPr>
          <p:blipFill>
            <a:blip r:embed="rId6"/>
            <a:stretch>
              <a:fillRect/>
            </a:stretch>
          </p:blipFill>
          <p:spPr>
            <a:xfrm>
              <a:off x="5386412" y="5830338"/>
              <a:ext cx="322033" cy="479717"/>
            </a:xfrm>
            <a:prstGeom prst="rect">
              <a:avLst/>
            </a:prstGeom>
          </p:spPr>
        </p:pic>
      </p:grpSp>
      <p:grpSp>
        <p:nvGrpSpPr>
          <p:cNvPr id="4" name="Group 3">
            <a:extLst>
              <a:ext uri="{FF2B5EF4-FFF2-40B4-BE49-F238E27FC236}">
                <a16:creationId xmlns:a16="http://schemas.microsoft.com/office/drawing/2014/main" id="{06BBE016-BD2E-764A-9687-BDCE16EB1CED}"/>
              </a:ext>
            </a:extLst>
          </p:cNvPr>
          <p:cNvGrpSpPr/>
          <p:nvPr/>
        </p:nvGrpSpPr>
        <p:grpSpPr>
          <a:xfrm>
            <a:off x="5345215" y="3857152"/>
            <a:ext cx="2739849" cy="467229"/>
            <a:chOff x="5345215" y="3857152"/>
            <a:chExt cx="2739849" cy="467229"/>
          </a:xfrm>
        </p:grpSpPr>
        <p:pic>
          <p:nvPicPr>
            <p:cNvPr id="21" name="Picture 20">
              <a:extLst>
                <a:ext uri="{FF2B5EF4-FFF2-40B4-BE49-F238E27FC236}">
                  <a16:creationId xmlns:a16="http://schemas.microsoft.com/office/drawing/2014/main" id="{8709767A-FDF4-C840-8232-1B51DCDEF662}"/>
                </a:ext>
              </a:extLst>
            </p:cNvPr>
            <p:cNvPicPr>
              <a:picLocks noChangeAspect="1"/>
            </p:cNvPicPr>
            <p:nvPr/>
          </p:nvPicPr>
          <p:blipFill>
            <a:blip r:embed="rId7"/>
            <a:stretch>
              <a:fillRect/>
            </a:stretch>
          </p:blipFill>
          <p:spPr>
            <a:xfrm>
              <a:off x="5345215" y="3875292"/>
              <a:ext cx="356302" cy="449089"/>
            </a:xfrm>
            <a:prstGeom prst="rect">
              <a:avLst/>
            </a:prstGeom>
          </p:spPr>
        </p:pic>
        <p:sp>
          <p:nvSpPr>
            <p:cNvPr id="24" name="Rectangle 23">
              <a:extLst>
                <a:ext uri="{FF2B5EF4-FFF2-40B4-BE49-F238E27FC236}">
                  <a16:creationId xmlns:a16="http://schemas.microsoft.com/office/drawing/2014/main" id="{9FC43248-902D-0247-939D-EF887542DD57}"/>
                </a:ext>
              </a:extLst>
            </p:cNvPr>
            <p:cNvSpPr/>
            <p:nvPr/>
          </p:nvSpPr>
          <p:spPr>
            <a:xfrm>
              <a:off x="5872855" y="3857152"/>
              <a:ext cx="2212209" cy="464871"/>
            </a:xfrm>
            <a:prstGeom prst="rect">
              <a:avLst/>
            </a:prstGeom>
          </p:spPr>
          <p:txBody>
            <a:bodyPr wrap="none">
              <a:spAutoFit/>
            </a:bodyPr>
            <a:lstStyle/>
            <a:p>
              <a:pPr>
                <a:lnSpc>
                  <a:spcPct val="150000"/>
                </a:lnSpc>
              </a:pPr>
              <a:r>
                <a:rPr lang="en-GB" b="1">
                  <a:solidFill>
                    <a:srgbClr val="0595A9"/>
                  </a:solidFill>
                  <a:cs typeface="Calibri"/>
                </a:rPr>
                <a:t>Communication skills</a:t>
              </a:r>
            </a:p>
          </p:txBody>
        </p:sp>
      </p:grpSp>
      <p:grpSp>
        <p:nvGrpSpPr>
          <p:cNvPr id="13" name="Group 12">
            <a:extLst>
              <a:ext uri="{FF2B5EF4-FFF2-40B4-BE49-F238E27FC236}">
                <a16:creationId xmlns:a16="http://schemas.microsoft.com/office/drawing/2014/main" id="{47D2BA8F-0F22-2C4D-B9CE-9FCF4D027FA7}"/>
              </a:ext>
            </a:extLst>
          </p:cNvPr>
          <p:cNvGrpSpPr/>
          <p:nvPr/>
        </p:nvGrpSpPr>
        <p:grpSpPr>
          <a:xfrm>
            <a:off x="5288300" y="4353331"/>
            <a:ext cx="2409542" cy="503496"/>
            <a:chOff x="5288300" y="4353331"/>
            <a:chExt cx="2409542" cy="503496"/>
          </a:xfrm>
        </p:grpSpPr>
        <p:pic>
          <p:nvPicPr>
            <p:cNvPr id="15" name="Picture 14">
              <a:extLst>
                <a:ext uri="{FF2B5EF4-FFF2-40B4-BE49-F238E27FC236}">
                  <a16:creationId xmlns:a16="http://schemas.microsoft.com/office/drawing/2014/main" id="{EE574FDB-8E4F-D242-B81C-CD51BBE3950D}"/>
                </a:ext>
              </a:extLst>
            </p:cNvPr>
            <p:cNvPicPr>
              <a:picLocks noChangeAspect="1"/>
            </p:cNvPicPr>
            <p:nvPr/>
          </p:nvPicPr>
          <p:blipFill>
            <a:blip r:embed="rId8"/>
            <a:stretch>
              <a:fillRect/>
            </a:stretch>
          </p:blipFill>
          <p:spPr>
            <a:xfrm>
              <a:off x="5288300" y="4378446"/>
              <a:ext cx="470133" cy="478381"/>
            </a:xfrm>
            <a:prstGeom prst="rect">
              <a:avLst/>
            </a:prstGeom>
          </p:spPr>
        </p:pic>
        <p:sp>
          <p:nvSpPr>
            <p:cNvPr id="25" name="Rectangle 24">
              <a:extLst>
                <a:ext uri="{FF2B5EF4-FFF2-40B4-BE49-F238E27FC236}">
                  <a16:creationId xmlns:a16="http://schemas.microsoft.com/office/drawing/2014/main" id="{FE35B50C-5B23-1246-A059-F277477FAFDE}"/>
                </a:ext>
              </a:extLst>
            </p:cNvPr>
            <p:cNvSpPr/>
            <p:nvPr/>
          </p:nvSpPr>
          <p:spPr>
            <a:xfrm>
              <a:off x="5872855" y="4353331"/>
              <a:ext cx="1824987" cy="464871"/>
            </a:xfrm>
            <a:prstGeom prst="rect">
              <a:avLst/>
            </a:prstGeom>
          </p:spPr>
          <p:txBody>
            <a:bodyPr wrap="none">
              <a:spAutoFit/>
            </a:bodyPr>
            <a:lstStyle/>
            <a:p>
              <a:pPr>
                <a:lnSpc>
                  <a:spcPct val="150000"/>
                </a:lnSpc>
              </a:pPr>
              <a:r>
                <a:rPr lang="en-GB" b="1">
                  <a:solidFill>
                    <a:srgbClr val="0595A9"/>
                  </a:solidFill>
                  <a:cs typeface="Calibri"/>
                </a:rPr>
                <a:t>Customer service</a:t>
              </a:r>
            </a:p>
          </p:txBody>
        </p:sp>
      </p:grpSp>
      <p:grpSp>
        <p:nvGrpSpPr>
          <p:cNvPr id="16" name="Group 15">
            <a:extLst>
              <a:ext uri="{FF2B5EF4-FFF2-40B4-BE49-F238E27FC236}">
                <a16:creationId xmlns:a16="http://schemas.microsoft.com/office/drawing/2014/main" id="{7203891E-466F-7248-8D92-812B6525E65F}"/>
              </a:ext>
            </a:extLst>
          </p:cNvPr>
          <p:cNvGrpSpPr/>
          <p:nvPr/>
        </p:nvGrpSpPr>
        <p:grpSpPr>
          <a:xfrm>
            <a:off x="5288300" y="4849155"/>
            <a:ext cx="2898101" cy="464871"/>
            <a:chOff x="5288300" y="4849155"/>
            <a:chExt cx="2898101" cy="464871"/>
          </a:xfrm>
        </p:grpSpPr>
        <p:pic>
          <p:nvPicPr>
            <p:cNvPr id="22" name="Picture 21">
              <a:extLst>
                <a:ext uri="{FF2B5EF4-FFF2-40B4-BE49-F238E27FC236}">
                  <a16:creationId xmlns:a16="http://schemas.microsoft.com/office/drawing/2014/main" id="{C24AEB4A-89F2-924B-8205-F7A51CFDA44C}"/>
                </a:ext>
              </a:extLst>
            </p:cNvPr>
            <p:cNvPicPr>
              <a:picLocks noChangeAspect="1"/>
            </p:cNvPicPr>
            <p:nvPr/>
          </p:nvPicPr>
          <p:blipFill>
            <a:blip r:embed="rId9"/>
            <a:stretch>
              <a:fillRect/>
            </a:stretch>
          </p:blipFill>
          <p:spPr>
            <a:xfrm>
              <a:off x="5288300" y="4958689"/>
              <a:ext cx="531660" cy="350669"/>
            </a:xfrm>
            <a:prstGeom prst="rect">
              <a:avLst/>
            </a:prstGeom>
          </p:spPr>
        </p:pic>
        <p:sp>
          <p:nvSpPr>
            <p:cNvPr id="26" name="Rectangle 25">
              <a:extLst>
                <a:ext uri="{FF2B5EF4-FFF2-40B4-BE49-F238E27FC236}">
                  <a16:creationId xmlns:a16="http://schemas.microsoft.com/office/drawing/2014/main" id="{1B474D00-CB4D-AE41-A75E-725EEE039370}"/>
                </a:ext>
              </a:extLst>
            </p:cNvPr>
            <p:cNvSpPr/>
            <p:nvPr/>
          </p:nvSpPr>
          <p:spPr>
            <a:xfrm>
              <a:off x="5885002" y="4849155"/>
              <a:ext cx="2301399" cy="464871"/>
            </a:xfrm>
            <a:prstGeom prst="rect">
              <a:avLst/>
            </a:prstGeom>
          </p:spPr>
          <p:txBody>
            <a:bodyPr wrap="none">
              <a:spAutoFit/>
            </a:bodyPr>
            <a:lstStyle/>
            <a:p>
              <a:pPr>
                <a:lnSpc>
                  <a:spcPct val="150000"/>
                </a:lnSpc>
              </a:pPr>
              <a:r>
                <a:rPr lang="en-GB" b="1">
                  <a:solidFill>
                    <a:srgbClr val="0595A9"/>
                  </a:solidFill>
                  <a:cs typeface="Calibri"/>
                </a:rPr>
                <a:t>Work well with others</a:t>
              </a:r>
            </a:p>
          </p:txBody>
        </p:sp>
      </p:grpSp>
      <p:grpSp>
        <p:nvGrpSpPr>
          <p:cNvPr id="18" name="Group 17">
            <a:extLst>
              <a:ext uri="{FF2B5EF4-FFF2-40B4-BE49-F238E27FC236}">
                <a16:creationId xmlns:a16="http://schemas.microsoft.com/office/drawing/2014/main" id="{FA21115F-87BE-AD42-A37D-8FC99F59A173}"/>
              </a:ext>
            </a:extLst>
          </p:cNvPr>
          <p:cNvGrpSpPr/>
          <p:nvPr/>
        </p:nvGrpSpPr>
        <p:grpSpPr>
          <a:xfrm>
            <a:off x="5366094" y="5294492"/>
            <a:ext cx="1520914" cy="469364"/>
            <a:chOff x="5366094" y="5294492"/>
            <a:chExt cx="1520914" cy="469364"/>
          </a:xfrm>
        </p:grpSpPr>
        <p:sp>
          <p:nvSpPr>
            <p:cNvPr id="27" name="Rectangle 26">
              <a:extLst>
                <a:ext uri="{FF2B5EF4-FFF2-40B4-BE49-F238E27FC236}">
                  <a16:creationId xmlns:a16="http://schemas.microsoft.com/office/drawing/2014/main" id="{A83506A0-186A-5C43-B9D6-112EC33488A2}"/>
                </a:ext>
              </a:extLst>
            </p:cNvPr>
            <p:cNvSpPr/>
            <p:nvPr/>
          </p:nvSpPr>
          <p:spPr>
            <a:xfrm>
              <a:off x="5885002" y="5294492"/>
              <a:ext cx="1002006" cy="464871"/>
            </a:xfrm>
            <a:prstGeom prst="rect">
              <a:avLst/>
            </a:prstGeom>
          </p:spPr>
          <p:txBody>
            <a:bodyPr wrap="none">
              <a:spAutoFit/>
            </a:bodyPr>
            <a:lstStyle/>
            <a:p>
              <a:pPr>
                <a:lnSpc>
                  <a:spcPct val="150000"/>
                </a:lnSpc>
              </a:pPr>
              <a:r>
                <a:rPr lang="en-GB" b="1">
                  <a:solidFill>
                    <a:srgbClr val="0595A9"/>
                  </a:solidFill>
                  <a:cs typeface="Calibri"/>
                </a:rPr>
                <a:t>Patience</a:t>
              </a:r>
            </a:p>
          </p:txBody>
        </p:sp>
        <p:pic>
          <p:nvPicPr>
            <p:cNvPr id="28" name="Picture 27">
              <a:extLst>
                <a:ext uri="{FF2B5EF4-FFF2-40B4-BE49-F238E27FC236}">
                  <a16:creationId xmlns:a16="http://schemas.microsoft.com/office/drawing/2014/main" id="{696C9351-A4BE-6E48-9803-B862EBF2966B}"/>
                </a:ext>
              </a:extLst>
            </p:cNvPr>
            <p:cNvPicPr>
              <a:picLocks noChangeAspect="1"/>
            </p:cNvPicPr>
            <p:nvPr/>
          </p:nvPicPr>
          <p:blipFill>
            <a:blip r:embed="rId10"/>
            <a:stretch>
              <a:fillRect/>
            </a:stretch>
          </p:blipFill>
          <p:spPr>
            <a:xfrm>
              <a:off x="5366094" y="5444046"/>
              <a:ext cx="376072" cy="319810"/>
            </a:xfrm>
            <a:prstGeom prst="rect">
              <a:avLst/>
            </a:prstGeom>
          </p:spPr>
        </p:pic>
      </p:grpSp>
      <p:pic>
        <p:nvPicPr>
          <p:cNvPr id="36" name="Picture 35">
            <a:extLst>
              <a:ext uri="{FF2B5EF4-FFF2-40B4-BE49-F238E27FC236}">
                <a16:creationId xmlns:a16="http://schemas.microsoft.com/office/drawing/2014/main" id="{D9A74C46-3828-A64A-A686-D2CF5DC46698}"/>
              </a:ext>
            </a:extLst>
          </p:cNvPr>
          <p:cNvPicPr>
            <a:picLocks noChangeAspect="1"/>
          </p:cNvPicPr>
          <p:nvPr/>
        </p:nvPicPr>
        <p:blipFill>
          <a:blip r:embed="rId11"/>
          <a:stretch>
            <a:fillRect/>
          </a:stretch>
        </p:blipFill>
        <p:spPr>
          <a:xfrm>
            <a:off x="-73259" y="3795076"/>
            <a:ext cx="4170592" cy="2522883"/>
          </a:xfrm>
          <a:prstGeom prst="rect">
            <a:avLst/>
          </a:prstGeom>
        </p:spPr>
      </p:pic>
    </p:spTree>
    <p:extLst>
      <p:ext uri="{BB962C8B-B14F-4D97-AF65-F5344CB8AC3E}">
        <p14:creationId xmlns:p14="http://schemas.microsoft.com/office/powerpoint/2010/main" val="32758396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areers Wales Logo">
            <a:extLst>
              <a:ext uri="{FF2B5EF4-FFF2-40B4-BE49-F238E27FC236}">
                <a16:creationId xmlns:a16="http://schemas.microsoft.com/office/drawing/2014/main" id="{848040C5-3CC1-A646-9EA8-F9FC1FF175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377" y="332656"/>
            <a:ext cx="2125391" cy="580288"/>
          </a:xfrm>
          <a:prstGeom prst="rect">
            <a:avLst/>
          </a:prstGeom>
        </p:spPr>
      </p:pic>
      <p:sp>
        <p:nvSpPr>
          <p:cNvPr id="10" name="TextBox 9">
            <a:extLst>
              <a:ext uri="{FF2B5EF4-FFF2-40B4-BE49-F238E27FC236}">
                <a16:creationId xmlns:a16="http://schemas.microsoft.com/office/drawing/2014/main" id="{05673DA8-69BC-A746-AD34-DEF278A9A599}"/>
              </a:ext>
            </a:extLst>
          </p:cNvPr>
          <p:cNvSpPr txBox="1"/>
          <p:nvPr/>
        </p:nvSpPr>
        <p:spPr>
          <a:xfrm>
            <a:off x="2987824" y="2706319"/>
            <a:ext cx="5688632" cy="2708434"/>
          </a:xfrm>
          <a:prstGeom prst="rect">
            <a:avLst/>
          </a:prstGeom>
          <a:noFill/>
          <a:ln>
            <a:noFill/>
          </a:ln>
        </p:spPr>
        <p:txBody>
          <a:bodyPr wrap="square" rtlCol="0">
            <a:spAutoFit/>
          </a:bodyPr>
          <a:lstStyle/>
          <a:p>
            <a:r>
              <a:rPr lang="en-GB" b="1">
                <a:solidFill>
                  <a:srgbClr val="7566A2"/>
                </a:solidFill>
                <a:latin typeface="Azo Sans" panose="020B0603030303020204" pitchFamily="34" charset="77"/>
              </a:rPr>
              <a:t>Sara quite likes the sound of working in health or social care so uses the Jobs Information area on Careers Wales to find out about different jobs in health and care. </a:t>
            </a:r>
          </a:p>
          <a:p>
            <a:endParaRPr lang="en-GB">
              <a:solidFill>
                <a:srgbClr val="0595A9"/>
              </a:solidFill>
              <a:latin typeface="Azo Sans" panose="020B0603030303020204" pitchFamily="34" charset="77"/>
            </a:endParaRPr>
          </a:p>
          <a:p>
            <a:r>
              <a:rPr lang="en-GB" sz="1600">
                <a:solidFill>
                  <a:srgbClr val="0595A9"/>
                </a:solidFill>
                <a:latin typeface="Azo Sans" panose="020B0603030303020204" pitchFamily="34" charset="77"/>
              </a:rPr>
              <a:t>She now knows that there are some subjects that could help her with a career in these areas.  </a:t>
            </a:r>
            <a:endParaRPr lang="en-GB" sz="1600">
              <a:solidFill>
                <a:srgbClr val="0595A9"/>
              </a:solidFill>
              <a:latin typeface="Azo Sans" panose="020B0603030303020204" pitchFamily="34" charset="77"/>
              <a:cs typeface="Calibri"/>
            </a:endParaRPr>
          </a:p>
          <a:p>
            <a:endParaRPr lang="en-GB" sz="1600">
              <a:solidFill>
                <a:srgbClr val="0595A9"/>
              </a:solidFill>
              <a:latin typeface="Azo Sans" panose="020B0603030303020204" pitchFamily="34" charset="77"/>
            </a:endParaRPr>
          </a:p>
          <a:p>
            <a:r>
              <a:rPr lang="en-GB" sz="1600">
                <a:solidFill>
                  <a:srgbClr val="0595A9"/>
                </a:solidFill>
                <a:latin typeface="Azo Sans" panose="020B0603030303020204" pitchFamily="34" charset="77"/>
              </a:rPr>
              <a:t>She also finds out that she will need science if she would like to be a nurse. </a:t>
            </a:r>
            <a:endParaRPr lang="en-GB" sz="1600">
              <a:solidFill>
                <a:srgbClr val="0595A9"/>
              </a:solidFill>
              <a:latin typeface="Azo Sans" panose="020B0603030303020204" pitchFamily="34" charset="77"/>
              <a:cs typeface="Calibri" panose="020F0502020204030204"/>
            </a:endParaRPr>
          </a:p>
        </p:txBody>
      </p:sp>
      <p:sp>
        <p:nvSpPr>
          <p:cNvPr id="5" name="Rectangle 4">
            <a:extLst>
              <a:ext uri="{FF2B5EF4-FFF2-40B4-BE49-F238E27FC236}">
                <a16:creationId xmlns:a16="http://schemas.microsoft.com/office/drawing/2014/main" id="{06CDED8A-B434-564F-8256-F8E0484F0E73}"/>
              </a:ext>
            </a:extLst>
          </p:cNvPr>
          <p:cNvSpPr/>
          <p:nvPr/>
        </p:nvSpPr>
        <p:spPr>
          <a:xfrm>
            <a:off x="0" y="6708913"/>
            <a:ext cx="2293200" cy="159810"/>
          </a:xfrm>
          <a:prstGeom prst="rect">
            <a:avLst/>
          </a:prstGeom>
          <a:solidFill>
            <a:srgbClr val="7666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D261E7-541A-8C47-8F62-9218466C5140}"/>
              </a:ext>
            </a:extLst>
          </p:cNvPr>
          <p:cNvSpPr/>
          <p:nvPr/>
        </p:nvSpPr>
        <p:spPr>
          <a:xfrm>
            <a:off x="2285999" y="6708913"/>
            <a:ext cx="2293200" cy="159810"/>
          </a:xfrm>
          <a:prstGeom prst="rect">
            <a:avLst/>
          </a:prstGeom>
          <a:solidFill>
            <a:srgbClr val="009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D14E162-1690-FF49-B3BE-A3CB4FCE615A}"/>
              </a:ext>
            </a:extLst>
          </p:cNvPr>
          <p:cNvSpPr/>
          <p:nvPr/>
        </p:nvSpPr>
        <p:spPr>
          <a:xfrm>
            <a:off x="4571997" y="6708913"/>
            <a:ext cx="2293200" cy="159810"/>
          </a:xfrm>
          <a:prstGeom prst="rect">
            <a:avLst/>
          </a:prstGeom>
          <a:solidFill>
            <a:srgbClr val="F29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92203AD-45CC-4047-9884-A2072EE28012}"/>
              </a:ext>
            </a:extLst>
          </p:cNvPr>
          <p:cNvSpPr/>
          <p:nvPr/>
        </p:nvSpPr>
        <p:spPr>
          <a:xfrm>
            <a:off x="6856864" y="6708913"/>
            <a:ext cx="2281598" cy="159810"/>
          </a:xfrm>
          <a:prstGeom prst="rect">
            <a:avLst/>
          </a:prstGeom>
          <a:solidFill>
            <a:srgbClr val="CC55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BED8E4A-4C0C-EB4A-A0B5-0EEDCD8109A5}"/>
              </a:ext>
            </a:extLst>
          </p:cNvPr>
          <p:cNvSpPr txBox="1"/>
          <p:nvPr/>
        </p:nvSpPr>
        <p:spPr>
          <a:xfrm>
            <a:off x="129777" y="6363196"/>
            <a:ext cx="3711785" cy="276999"/>
          </a:xfrm>
          <a:prstGeom prst="rect">
            <a:avLst/>
          </a:prstGeom>
          <a:noFill/>
        </p:spPr>
        <p:txBody>
          <a:bodyPr wrap="none" rtlCol="0">
            <a:spAutoFit/>
          </a:bodyPr>
          <a:lstStyle/>
          <a:p>
            <a:r>
              <a:rPr lang="en-US" sz="1200" b="1" err="1">
                <a:solidFill>
                  <a:srgbClr val="0096AA"/>
                </a:solidFill>
                <a:latin typeface="Arial" panose="020B0604020202020204" pitchFamily="34" charset="0"/>
                <a:cs typeface="Arial" panose="020B0604020202020204" pitchFamily="34" charset="0"/>
              </a:rPr>
              <a:t>gyrfacymru.llyw.cymru</a:t>
            </a:r>
            <a:r>
              <a:rPr lang="en-US" sz="1200" b="1">
                <a:solidFill>
                  <a:srgbClr val="0096AA"/>
                </a:solidFill>
                <a:latin typeface="Arial" panose="020B0604020202020204" pitchFamily="34" charset="0"/>
                <a:cs typeface="Arial" panose="020B0604020202020204" pitchFamily="34" charset="0"/>
              </a:rPr>
              <a:t> | </a:t>
            </a:r>
            <a:r>
              <a:rPr lang="en-US" sz="1200" b="1" err="1">
                <a:solidFill>
                  <a:srgbClr val="0096AA"/>
                </a:solidFill>
                <a:latin typeface="Arial" panose="020B0604020202020204" pitchFamily="34" charset="0"/>
                <a:cs typeface="Arial" panose="020B0604020202020204" pitchFamily="34" charset="0"/>
              </a:rPr>
              <a:t>careerswales.gov.wales</a:t>
            </a:r>
            <a:endParaRPr lang="en-US" sz="1200" b="1">
              <a:solidFill>
                <a:srgbClr val="0096AA"/>
              </a:solidFill>
              <a:latin typeface="Arial" panose="020B0604020202020204" pitchFamily="34" charset="0"/>
              <a:cs typeface="Arial" panose="020B0604020202020204" pitchFamily="34" charset="0"/>
            </a:endParaRPr>
          </a:p>
        </p:txBody>
      </p:sp>
      <p:pic>
        <p:nvPicPr>
          <p:cNvPr id="12" name="Picture 11" descr="A picture containing drawing&#10;&#10;Description automatically generated">
            <a:extLst>
              <a:ext uri="{FF2B5EF4-FFF2-40B4-BE49-F238E27FC236}">
                <a16:creationId xmlns:a16="http://schemas.microsoft.com/office/drawing/2014/main" id="{9E8B726B-02F8-7C4D-A005-BE4E81EC55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4" y="1297535"/>
            <a:ext cx="2325624" cy="4291705"/>
          </a:xfrm>
          <a:prstGeom prst="rect">
            <a:avLst/>
          </a:prstGeom>
          <a:solidFill>
            <a:srgbClr val="AA6EAC"/>
          </a:solidFill>
        </p:spPr>
      </p:pic>
      <p:pic>
        <p:nvPicPr>
          <p:cNvPr id="13" name="Picture 12">
            <a:extLst>
              <a:ext uri="{FF2B5EF4-FFF2-40B4-BE49-F238E27FC236}">
                <a16:creationId xmlns:a16="http://schemas.microsoft.com/office/drawing/2014/main" id="{AF9FC15F-373F-0D47-A889-955F47ADA2B6}"/>
              </a:ext>
            </a:extLst>
          </p:cNvPr>
          <p:cNvPicPr>
            <a:picLocks noChangeAspect="1"/>
          </p:cNvPicPr>
          <p:nvPr/>
        </p:nvPicPr>
        <p:blipFill>
          <a:blip r:embed="rId4"/>
          <a:stretch>
            <a:fillRect/>
          </a:stretch>
        </p:blipFill>
        <p:spPr>
          <a:xfrm>
            <a:off x="8172400" y="5915817"/>
            <a:ext cx="704061" cy="667644"/>
          </a:xfrm>
          <a:prstGeom prst="rect">
            <a:avLst/>
          </a:prstGeom>
        </p:spPr>
      </p:pic>
      <p:pic>
        <p:nvPicPr>
          <p:cNvPr id="2" name="Picture 1">
            <a:extLst>
              <a:ext uri="{FF2B5EF4-FFF2-40B4-BE49-F238E27FC236}">
                <a16:creationId xmlns:a16="http://schemas.microsoft.com/office/drawing/2014/main" id="{205BFD84-C505-5944-8E22-DF54AAF5FAF5}"/>
              </a:ext>
            </a:extLst>
          </p:cNvPr>
          <p:cNvPicPr>
            <a:picLocks noChangeAspect="1"/>
          </p:cNvPicPr>
          <p:nvPr/>
        </p:nvPicPr>
        <p:blipFill>
          <a:blip r:embed="rId5"/>
          <a:stretch>
            <a:fillRect/>
          </a:stretch>
        </p:blipFill>
        <p:spPr>
          <a:xfrm>
            <a:off x="4499992" y="1170761"/>
            <a:ext cx="990600" cy="1168400"/>
          </a:xfrm>
          <a:prstGeom prst="rect">
            <a:avLst/>
          </a:prstGeom>
        </p:spPr>
      </p:pic>
      <p:pic>
        <p:nvPicPr>
          <p:cNvPr id="3" name="Picture 2">
            <a:extLst>
              <a:ext uri="{FF2B5EF4-FFF2-40B4-BE49-F238E27FC236}">
                <a16:creationId xmlns:a16="http://schemas.microsoft.com/office/drawing/2014/main" id="{DE2CB03E-394E-0749-979C-6757AB0C7DEB}"/>
              </a:ext>
            </a:extLst>
          </p:cNvPr>
          <p:cNvPicPr>
            <a:picLocks noChangeAspect="1"/>
          </p:cNvPicPr>
          <p:nvPr/>
        </p:nvPicPr>
        <p:blipFill>
          <a:blip r:embed="rId6"/>
          <a:stretch>
            <a:fillRect/>
          </a:stretch>
        </p:blipFill>
        <p:spPr>
          <a:xfrm>
            <a:off x="5724128" y="1170761"/>
            <a:ext cx="1035627" cy="1168400"/>
          </a:xfrm>
          <a:prstGeom prst="rect">
            <a:avLst/>
          </a:prstGeom>
        </p:spPr>
      </p:pic>
      <p:pic>
        <p:nvPicPr>
          <p:cNvPr id="14" name="Picture 13">
            <a:extLst>
              <a:ext uri="{FF2B5EF4-FFF2-40B4-BE49-F238E27FC236}">
                <a16:creationId xmlns:a16="http://schemas.microsoft.com/office/drawing/2014/main" id="{DDBE3932-C7C2-CC49-8412-51C99C80F1C7}"/>
              </a:ext>
            </a:extLst>
          </p:cNvPr>
          <p:cNvPicPr>
            <a:picLocks noChangeAspect="1"/>
          </p:cNvPicPr>
          <p:nvPr/>
        </p:nvPicPr>
        <p:blipFill>
          <a:blip r:embed="rId7"/>
          <a:stretch>
            <a:fillRect/>
          </a:stretch>
        </p:blipFill>
        <p:spPr>
          <a:xfrm>
            <a:off x="6948264" y="1014152"/>
            <a:ext cx="1454630" cy="1325009"/>
          </a:xfrm>
          <a:prstGeom prst="rect">
            <a:avLst/>
          </a:prstGeom>
        </p:spPr>
      </p:pic>
      <p:pic>
        <p:nvPicPr>
          <p:cNvPr id="4" name="Picture 3">
            <a:extLst>
              <a:ext uri="{FF2B5EF4-FFF2-40B4-BE49-F238E27FC236}">
                <a16:creationId xmlns:a16="http://schemas.microsoft.com/office/drawing/2014/main" id="{D11D42B2-B509-CB43-BB7A-790AFFB4C0A8}"/>
              </a:ext>
            </a:extLst>
          </p:cNvPr>
          <p:cNvPicPr>
            <a:picLocks noChangeAspect="1"/>
          </p:cNvPicPr>
          <p:nvPr/>
        </p:nvPicPr>
        <p:blipFill>
          <a:blip r:embed="rId8"/>
          <a:stretch>
            <a:fillRect/>
          </a:stretch>
        </p:blipFill>
        <p:spPr>
          <a:xfrm>
            <a:off x="3079272" y="1115329"/>
            <a:ext cx="1223832" cy="1223832"/>
          </a:xfrm>
          <a:prstGeom prst="rect">
            <a:avLst/>
          </a:prstGeom>
        </p:spPr>
      </p:pic>
    </p:spTree>
    <p:extLst>
      <p:ext uri="{BB962C8B-B14F-4D97-AF65-F5344CB8AC3E}">
        <p14:creationId xmlns:p14="http://schemas.microsoft.com/office/powerpoint/2010/main" val="24237493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areers Wales Logo">
            <a:extLst>
              <a:ext uri="{FF2B5EF4-FFF2-40B4-BE49-F238E27FC236}">
                <a16:creationId xmlns:a16="http://schemas.microsoft.com/office/drawing/2014/main" id="{848040C5-3CC1-A646-9EA8-F9FC1FF175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377" y="332656"/>
            <a:ext cx="2125391" cy="580288"/>
          </a:xfrm>
          <a:prstGeom prst="rect">
            <a:avLst/>
          </a:prstGeom>
        </p:spPr>
      </p:pic>
      <p:sp>
        <p:nvSpPr>
          <p:cNvPr id="10" name="TextBox 9">
            <a:extLst>
              <a:ext uri="{FF2B5EF4-FFF2-40B4-BE49-F238E27FC236}">
                <a16:creationId xmlns:a16="http://schemas.microsoft.com/office/drawing/2014/main" id="{05673DA8-69BC-A746-AD34-DEF278A9A599}"/>
              </a:ext>
            </a:extLst>
          </p:cNvPr>
          <p:cNvSpPr txBox="1"/>
          <p:nvPr/>
        </p:nvSpPr>
        <p:spPr>
          <a:xfrm>
            <a:off x="2927714" y="650409"/>
            <a:ext cx="5976664" cy="1692771"/>
          </a:xfrm>
          <a:prstGeom prst="rect">
            <a:avLst/>
          </a:prstGeom>
          <a:noFill/>
          <a:ln>
            <a:noFill/>
          </a:ln>
        </p:spPr>
        <p:txBody>
          <a:bodyPr wrap="square" rtlCol="0">
            <a:spAutoFit/>
          </a:bodyPr>
          <a:lstStyle/>
          <a:p>
            <a:r>
              <a:rPr lang="en-GB" b="1">
                <a:solidFill>
                  <a:srgbClr val="7566A2"/>
                </a:solidFill>
                <a:latin typeface="Azo Sans" panose="020B0603030303020204" pitchFamily="34" charset="77"/>
              </a:rPr>
              <a:t>Sara realises that taking Health and Social Care as an option subject could help her with careers in health and care. </a:t>
            </a:r>
          </a:p>
          <a:p>
            <a:endParaRPr lang="en-GB">
              <a:solidFill>
                <a:srgbClr val="0595A9"/>
              </a:solidFill>
              <a:latin typeface="Azo Sans" panose="020B0603030303020204" pitchFamily="34" charset="77"/>
            </a:endParaRPr>
          </a:p>
          <a:p>
            <a:r>
              <a:rPr lang="en-GB" sz="1600">
                <a:solidFill>
                  <a:srgbClr val="0595A9"/>
                </a:solidFill>
                <a:latin typeface="Azo Sans" panose="020B0603030303020204" pitchFamily="34" charset="77"/>
              </a:rPr>
              <a:t>However because it’s not a subject she has done before she doesn’t know if she will enjoy it.</a:t>
            </a:r>
          </a:p>
        </p:txBody>
      </p:sp>
      <p:grpSp>
        <p:nvGrpSpPr>
          <p:cNvPr id="4" name="Group 3">
            <a:extLst>
              <a:ext uri="{FF2B5EF4-FFF2-40B4-BE49-F238E27FC236}">
                <a16:creationId xmlns:a16="http://schemas.microsoft.com/office/drawing/2014/main" id="{093695BE-6561-D645-A519-B655EE315CEC}"/>
              </a:ext>
            </a:extLst>
          </p:cNvPr>
          <p:cNvGrpSpPr/>
          <p:nvPr/>
        </p:nvGrpSpPr>
        <p:grpSpPr>
          <a:xfrm>
            <a:off x="733158" y="4077072"/>
            <a:ext cx="1156078" cy="2160240"/>
            <a:chOff x="733158" y="4077072"/>
            <a:chExt cx="1156078" cy="2160240"/>
          </a:xfrm>
        </p:grpSpPr>
        <p:sp>
          <p:nvSpPr>
            <p:cNvPr id="23" name="Rounded Rectangle 22">
              <a:extLst>
                <a:ext uri="{FF2B5EF4-FFF2-40B4-BE49-F238E27FC236}">
                  <a16:creationId xmlns:a16="http://schemas.microsoft.com/office/drawing/2014/main" id="{141EA481-6225-1141-B8CB-AB3BCECB9010}"/>
                </a:ext>
              </a:extLst>
            </p:cNvPr>
            <p:cNvSpPr/>
            <p:nvPr/>
          </p:nvSpPr>
          <p:spPr>
            <a:xfrm>
              <a:off x="733158" y="4077072"/>
              <a:ext cx="1156078" cy="2133617"/>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Take a gamble and choose it</a:t>
              </a:r>
            </a:p>
          </p:txBody>
        </p:sp>
        <p:sp>
          <p:nvSpPr>
            <p:cNvPr id="12" name="TextBox 11">
              <a:extLst>
                <a:ext uri="{FF2B5EF4-FFF2-40B4-BE49-F238E27FC236}">
                  <a16:creationId xmlns:a16="http://schemas.microsoft.com/office/drawing/2014/main" id="{8E25AD66-5098-974C-9C46-623EBAA64F85}"/>
                </a:ext>
              </a:extLst>
            </p:cNvPr>
            <p:cNvSpPr txBox="1"/>
            <p:nvPr/>
          </p:nvSpPr>
          <p:spPr>
            <a:xfrm>
              <a:off x="733158" y="5529426"/>
              <a:ext cx="1156078"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A</a:t>
              </a:r>
            </a:p>
          </p:txBody>
        </p:sp>
      </p:grpSp>
      <p:grpSp>
        <p:nvGrpSpPr>
          <p:cNvPr id="5" name="Group 4">
            <a:extLst>
              <a:ext uri="{FF2B5EF4-FFF2-40B4-BE49-F238E27FC236}">
                <a16:creationId xmlns:a16="http://schemas.microsoft.com/office/drawing/2014/main" id="{FB228086-5401-A944-A885-CE3330E0F329}"/>
              </a:ext>
            </a:extLst>
          </p:cNvPr>
          <p:cNvGrpSpPr/>
          <p:nvPr/>
        </p:nvGrpSpPr>
        <p:grpSpPr>
          <a:xfrm>
            <a:off x="2123728" y="4093165"/>
            <a:ext cx="1137161" cy="2140598"/>
            <a:chOff x="2123728" y="4093165"/>
            <a:chExt cx="1137161" cy="2140598"/>
          </a:xfrm>
        </p:grpSpPr>
        <p:sp>
          <p:nvSpPr>
            <p:cNvPr id="22" name="Rounded Rectangle 21">
              <a:extLst>
                <a:ext uri="{FF2B5EF4-FFF2-40B4-BE49-F238E27FC236}">
                  <a16:creationId xmlns:a16="http://schemas.microsoft.com/office/drawing/2014/main" id="{5C22B76D-695B-5F4F-A1CB-DD7392AC83CB}"/>
                </a:ext>
              </a:extLst>
            </p:cNvPr>
            <p:cNvSpPr/>
            <p:nvPr/>
          </p:nvSpPr>
          <p:spPr>
            <a:xfrm>
              <a:off x="2123728" y="4093165"/>
              <a:ext cx="1133290" cy="2117524"/>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Talk to her friends and family about it</a:t>
              </a:r>
            </a:p>
          </p:txBody>
        </p:sp>
        <p:sp>
          <p:nvSpPr>
            <p:cNvPr id="13" name="TextBox 12">
              <a:extLst>
                <a:ext uri="{FF2B5EF4-FFF2-40B4-BE49-F238E27FC236}">
                  <a16:creationId xmlns:a16="http://schemas.microsoft.com/office/drawing/2014/main" id="{77406CB3-F7A2-E246-B83A-914BACA2348E}"/>
                </a:ext>
              </a:extLst>
            </p:cNvPr>
            <p:cNvSpPr txBox="1"/>
            <p:nvPr/>
          </p:nvSpPr>
          <p:spPr>
            <a:xfrm>
              <a:off x="2127599" y="5525877"/>
              <a:ext cx="1133290"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B</a:t>
              </a:r>
            </a:p>
          </p:txBody>
        </p:sp>
      </p:grpSp>
      <p:grpSp>
        <p:nvGrpSpPr>
          <p:cNvPr id="7" name="Group 6">
            <a:extLst>
              <a:ext uri="{FF2B5EF4-FFF2-40B4-BE49-F238E27FC236}">
                <a16:creationId xmlns:a16="http://schemas.microsoft.com/office/drawing/2014/main" id="{73BFED24-7E6E-4F4C-A2D2-5C8086E9078D}"/>
              </a:ext>
            </a:extLst>
          </p:cNvPr>
          <p:cNvGrpSpPr/>
          <p:nvPr/>
        </p:nvGrpSpPr>
        <p:grpSpPr>
          <a:xfrm>
            <a:off x="3499252" y="4077072"/>
            <a:ext cx="1757934" cy="2160240"/>
            <a:chOff x="3499252" y="4077072"/>
            <a:chExt cx="1757934" cy="2160240"/>
          </a:xfrm>
        </p:grpSpPr>
        <p:sp>
          <p:nvSpPr>
            <p:cNvPr id="21" name="Rounded Rectangle 20">
              <a:extLst>
                <a:ext uri="{FF2B5EF4-FFF2-40B4-BE49-F238E27FC236}">
                  <a16:creationId xmlns:a16="http://schemas.microsoft.com/office/drawing/2014/main" id="{1794E67D-7B2C-E74F-B8BD-FB45F447F687}"/>
                </a:ext>
              </a:extLst>
            </p:cNvPr>
            <p:cNvSpPr/>
            <p:nvPr/>
          </p:nvSpPr>
          <p:spPr>
            <a:xfrm>
              <a:off x="3499252" y="4077072"/>
              <a:ext cx="1757934" cy="2133617"/>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Talk to her teachers about it</a:t>
              </a:r>
            </a:p>
          </p:txBody>
        </p:sp>
        <p:sp>
          <p:nvSpPr>
            <p:cNvPr id="14" name="TextBox 13">
              <a:extLst>
                <a:ext uri="{FF2B5EF4-FFF2-40B4-BE49-F238E27FC236}">
                  <a16:creationId xmlns:a16="http://schemas.microsoft.com/office/drawing/2014/main" id="{927918BC-4664-5D41-95D8-CC2FC1FD13DF}"/>
                </a:ext>
              </a:extLst>
            </p:cNvPr>
            <p:cNvSpPr txBox="1"/>
            <p:nvPr/>
          </p:nvSpPr>
          <p:spPr>
            <a:xfrm>
              <a:off x="3499252" y="5529426"/>
              <a:ext cx="1757933"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C</a:t>
              </a:r>
            </a:p>
          </p:txBody>
        </p:sp>
      </p:grpSp>
      <p:grpSp>
        <p:nvGrpSpPr>
          <p:cNvPr id="8" name="Group 7">
            <a:extLst>
              <a:ext uri="{FF2B5EF4-FFF2-40B4-BE49-F238E27FC236}">
                <a16:creationId xmlns:a16="http://schemas.microsoft.com/office/drawing/2014/main" id="{3B9904E2-F52F-2246-B3E4-2E057A430B45}"/>
              </a:ext>
            </a:extLst>
          </p:cNvPr>
          <p:cNvGrpSpPr/>
          <p:nvPr/>
        </p:nvGrpSpPr>
        <p:grpSpPr>
          <a:xfrm>
            <a:off x="5495548" y="4091205"/>
            <a:ext cx="2654204" cy="2142558"/>
            <a:chOff x="5495548" y="4091205"/>
            <a:chExt cx="2654204" cy="2142558"/>
          </a:xfrm>
        </p:grpSpPr>
        <p:sp>
          <p:nvSpPr>
            <p:cNvPr id="20" name="Rounded Rectangle 19">
              <a:extLst>
                <a:ext uri="{FF2B5EF4-FFF2-40B4-BE49-F238E27FC236}">
                  <a16:creationId xmlns:a16="http://schemas.microsoft.com/office/drawing/2014/main" id="{A6AB77D6-6677-7948-A0C1-4E20AF90AFDD}"/>
                </a:ext>
              </a:extLst>
            </p:cNvPr>
            <p:cNvSpPr/>
            <p:nvPr/>
          </p:nvSpPr>
          <p:spPr>
            <a:xfrm>
              <a:off x="5495548" y="4091205"/>
              <a:ext cx="2654204" cy="2119484"/>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1400">
                  <a:latin typeface="Azo Sans"/>
                </a:rPr>
                <a:t>Find out what the subject is like from the teacher, watch the video about it or read the booklet, and talk to people she trusts.</a:t>
              </a:r>
            </a:p>
          </p:txBody>
        </p:sp>
        <p:sp>
          <p:nvSpPr>
            <p:cNvPr id="15" name="TextBox 14">
              <a:extLst>
                <a:ext uri="{FF2B5EF4-FFF2-40B4-BE49-F238E27FC236}">
                  <a16:creationId xmlns:a16="http://schemas.microsoft.com/office/drawing/2014/main" id="{105452A6-5272-AB46-8813-6649C43B468C}"/>
                </a:ext>
              </a:extLst>
            </p:cNvPr>
            <p:cNvSpPr txBox="1"/>
            <p:nvPr/>
          </p:nvSpPr>
          <p:spPr>
            <a:xfrm>
              <a:off x="5495548" y="5525877"/>
              <a:ext cx="2654204"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D</a:t>
              </a:r>
            </a:p>
          </p:txBody>
        </p:sp>
      </p:grpSp>
      <p:sp>
        <p:nvSpPr>
          <p:cNvPr id="24" name="Rounded Rectangle 23">
            <a:extLst>
              <a:ext uri="{FF2B5EF4-FFF2-40B4-BE49-F238E27FC236}">
                <a16:creationId xmlns:a16="http://schemas.microsoft.com/office/drawing/2014/main" id="{1C3CCBD7-C126-484F-AD4C-2F8E967CD894}"/>
              </a:ext>
            </a:extLst>
          </p:cNvPr>
          <p:cNvSpPr/>
          <p:nvPr/>
        </p:nvSpPr>
        <p:spPr>
          <a:xfrm rot="21289974">
            <a:off x="3008793" y="2779956"/>
            <a:ext cx="3140812" cy="528638"/>
          </a:xfrm>
          <a:prstGeom prst="roundRect">
            <a:avLst>
              <a:gd name="adj" fmla="val 22425"/>
            </a:avLst>
          </a:prstGeom>
          <a:solidFill>
            <a:srgbClr val="AA6EAC"/>
          </a:solidFill>
          <a:ln w="12700">
            <a:noFill/>
          </a:ln>
        </p:spPr>
        <p:txBody>
          <a:bodyPr wrap="square" rtlCol="0">
            <a:spAutoFit/>
          </a:bodyPr>
          <a:lstStyle/>
          <a:p>
            <a:pPr algn="ctr"/>
            <a:r>
              <a:rPr lang="en-GB" sz="2400" b="1">
                <a:solidFill>
                  <a:schemeClr val="bg1"/>
                </a:solidFill>
                <a:latin typeface="Bradley Hand ITC" panose="03070402050302030203" pitchFamily="66" charset="0"/>
              </a:rPr>
              <a:t>What should Sara do?</a:t>
            </a:r>
          </a:p>
        </p:txBody>
      </p:sp>
      <p:sp>
        <p:nvSpPr>
          <p:cNvPr id="16" name="Rectangle 15">
            <a:extLst>
              <a:ext uri="{FF2B5EF4-FFF2-40B4-BE49-F238E27FC236}">
                <a16:creationId xmlns:a16="http://schemas.microsoft.com/office/drawing/2014/main" id="{BB358F4C-941B-3E40-B87C-05A53C4B43D3}"/>
              </a:ext>
            </a:extLst>
          </p:cNvPr>
          <p:cNvSpPr/>
          <p:nvPr/>
        </p:nvSpPr>
        <p:spPr>
          <a:xfrm>
            <a:off x="-14397" y="6711981"/>
            <a:ext cx="2293200" cy="159810"/>
          </a:xfrm>
          <a:prstGeom prst="rect">
            <a:avLst/>
          </a:prstGeom>
          <a:solidFill>
            <a:srgbClr val="7666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23F1238-E364-124C-AC57-22E5E516793A}"/>
              </a:ext>
            </a:extLst>
          </p:cNvPr>
          <p:cNvSpPr/>
          <p:nvPr/>
        </p:nvSpPr>
        <p:spPr>
          <a:xfrm>
            <a:off x="2285999" y="6708913"/>
            <a:ext cx="2293200" cy="159810"/>
          </a:xfrm>
          <a:prstGeom prst="rect">
            <a:avLst/>
          </a:prstGeom>
          <a:solidFill>
            <a:srgbClr val="009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A07B88E-1906-4A43-9110-619968791843}"/>
              </a:ext>
            </a:extLst>
          </p:cNvPr>
          <p:cNvSpPr/>
          <p:nvPr/>
        </p:nvSpPr>
        <p:spPr>
          <a:xfrm>
            <a:off x="4571997" y="6708913"/>
            <a:ext cx="2293200" cy="159810"/>
          </a:xfrm>
          <a:prstGeom prst="rect">
            <a:avLst/>
          </a:prstGeom>
          <a:solidFill>
            <a:srgbClr val="F29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E202E6CB-C8FF-2344-9488-48917ABB23BC}"/>
              </a:ext>
            </a:extLst>
          </p:cNvPr>
          <p:cNvSpPr/>
          <p:nvPr/>
        </p:nvSpPr>
        <p:spPr>
          <a:xfrm>
            <a:off x="6856864" y="6708913"/>
            <a:ext cx="2281598" cy="159810"/>
          </a:xfrm>
          <a:prstGeom prst="rect">
            <a:avLst/>
          </a:prstGeom>
          <a:solidFill>
            <a:srgbClr val="CC55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25E84E85-966C-4741-BA58-1411861F17F9}"/>
              </a:ext>
            </a:extLst>
          </p:cNvPr>
          <p:cNvSpPr txBox="1"/>
          <p:nvPr/>
        </p:nvSpPr>
        <p:spPr>
          <a:xfrm>
            <a:off x="129777" y="6363196"/>
            <a:ext cx="3711785" cy="276999"/>
          </a:xfrm>
          <a:prstGeom prst="rect">
            <a:avLst/>
          </a:prstGeom>
          <a:noFill/>
        </p:spPr>
        <p:txBody>
          <a:bodyPr wrap="none" rtlCol="0">
            <a:spAutoFit/>
          </a:bodyPr>
          <a:lstStyle/>
          <a:p>
            <a:r>
              <a:rPr lang="en-US" sz="1200" b="1" err="1">
                <a:solidFill>
                  <a:srgbClr val="0096AA"/>
                </a:solidFill>
                <a:latin typeface="Arial" panose="020B0604020202020204" pitchFamily="34" charset="0"/>
                <a:cs typeface="Arial" panose="020B0604020202020204" pitchFamily="34" charset="0"/>
              </a:rPr>
              <a:t>gyrfacymru.llyw.cymru</a:t>
            </a:r>
            <a:r>
              <a:rPr lang="en-US" sz="1200" b="1">
                <a:solidFill>
                  <a:srgbClr val="0096AA"/>
                </a:solidFill>
                <a:latin typeface="Arial" panose="020B0604020202020204" pitchFamily="34" charset="0"/>
                <a:cs typeface="Arial" panose="020B0604020202020204" pitchFamily="34" charset="0"/>
              </a:rPr>
              <a:t> | </a:t>
            </a:r>
            <a:r>
              <a:rPr lang="en-US" sz="1200" b="1" err="1">
                <a:solidFill>
                  <a:srgbClr val="0096AA"/>
                </a:solidFill>
                <a:latin typeface="Arial" panose="020B0604020202020204" pitchFamily="34" charset="0"/>
                <a:cs typeface="Arial" panose="020B0604020202020204" pitchFamily="34" charset="0"/>
              </a:rPr>
              <a:t>careerswales.gov.wales</a:t>
            </a:r>
            <a:endParaRPr lang="en-US" sz="1200" b="1">
              <a:solidFill>
                <a:srgbClr val="0096AA"/>
              </a:solidFill>
              <a:latin typeface="Arial" panose="020B0604020202020204" pitchFamily="34" charset="0"/>
              <a:cs typeface="Arial" panose="020B0604020202020204" pitchFamily="34" charset="0"/>
            </a:endParaRPr>
          </a:p>
        </p:txBody>
      </p:sp>
      <p:pic>
        <p:nvPicPr>
          <p:cNvPr id="26" name="Picture 25" descr="A picture containing drawing&#10;&#10;Description automatically generated">
            <a:extLst>
              <a:ext uri="{FF2B5EF4-FFF2-40B4-BE49-F238E27FC236}">
                <a16:creationId xmlns:a16="http://schemas.microsoft.com/office/drawing/2014/main" id="{F88E5ED4-20B2-0341-87AC-73C556EC7F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04105" y="2741684"/>
            <a:ext cx="1462578" cy="2699041"/>
          </a:xfrm>
          <a:prstGeom prst="rect">
            <a:avLst/>
          </a:prstGeom>
          <a:solidFill>
            <a:srgbClr val="AA6EAC"/>
          </a:solidFill>
        </p:spPr>
      </p:pic>
      <p:pic>
        <p:nvPicPr>
          <p:cNvPr id="27" name="Picture 26">
            <a:extLst>
              <a:ext uri="{FF2B5EF4-FFF2-40B4-BE49-F238E27FC236}">
                <a16:creationId xmlns:a16="http://schemas.microsoft.com/office/drawing/2014/main" id="{00C2ED3E-8166-2F49-B23D-96EEE7B323FA}"/>
              </a:ext>
            </a:extLst>
          </p:cNvPr>
          <p:cNvPicPr>
            <a:picLocks noChangeAspect="1"/>
          </p:cNvPicPr>
          <p:nvPr/>
        </p:nvPicPr>
        <p:blipFill>
          <a:blip r:embed="rId4"/>
          <a:stretch>
            <a:fillRect/>
          </a:stretch>
        </p:blipFill>
        <p:spPr>
          <a:xfrm>
            <a:off x="8172400" y="5915817"/>
            <a:ext cx="704061" cy="667644"/>
          </a:xfrm>
          <a:prstGeom prst="rect">
            <a:avLst/>
          </a:prstGeom>
        </p:spPr>
      </p:pic>
      <p:pic>
        <p:nvPicPr>
          <p:cNvPr id="11" name="Picture 10">
            <a:extLst>
              <a:ext uri="{FF2B5EF4-FFF2-40B4-BE49-F238E27FC236}">
                <a16:creationId xmlns:a16="http://schemas.microsoft.com/office/drawing/2014/main" id="{3B86FE15-C9EF-DE40-BEA0-71AF7FEAD085}"/>
              </a:ext>
            </a:extLst>
          </p:cNvPr>
          <p:cNvPicPr>
            <a:picLocks noChangeAspect="1"/>
          </p:cNvPicPr>
          <p:nvPr/>
        </p:nvPicPr>
        <p:blipFill>
          <a:blip r:embed="rId5"/>
          <a:stretch>
            <a:fillRect/>
          </a:stretch>
        </p:blipFill>
        <p:spPr>
          <a:xfrm>
            <a:off x="692410" y="2401504"/>
            <a:ext cx="1790700" cy="1181100"/>
          </a:xfrm>
          <a:prstGeom prst="rect">
            <a:avLst/>
          </a:prstGeom>
        </p:spPr>
      </p:pic>
      <p:pic>
        <p:nvPicPr>
          <p:cNvPr id="28" name="Picture 27">
            <a:extLst>
              <a:ext uri="{FF2B5EF4-FFF2-40B4-BE49-F238E27FC236}">
                <a16:creationId xmlns:a16="http://schemas.microsoft.com/office/drawing/2014/main" id="{A659CEDD-12A5-BD43-A1E9-F4DC20F89AD2}"/>
              </a:ext>
            </a:extLst>
          </p:cNvPr>
          <p:cNvPicPr>
            <a:picLocks noChangeAspect="1"/>
          </p:cNvPicPr>
          <p:nvPr/>
        </p:nvPicPr>
        <p:blipFill>
          <a:blip r:embed="rId6"/>
          <a:stretch>
            <a:fillRect/>
          </a:stretch>
        </p:blipFill>
        <p:spPr>
          <a:xfrm>
            <a:off x="792351" y="1265900"/>
            <a:ext cx="795409" cy="676411"/>
          </a:xfrm>
          <a:prstGeom prst="rect">
            <a:avLst/>
          </a:prstGeom>
        </p:spPr>
      </p:pic>
      <p:pic>
        <p:nvPicPr>
          <p:cNvPr id="33" name="Picture 32">
            <a:extLst>
              <a:ext uri="{FF2B5EF4-FFF2-40B4-BE49-F238E27FC236}">
                <a16:creationId xmlns:a16="http://schemas.microsoft.com/office/drawing/2014/main" id="{6F3E7432-550E-4748-8F77-D620891EE2C5}"/>
              </a:ext>
            </a:extLst>
          </p:cNvPr>
          <p:cNvPicPr>
            <a:picLocks noChangeAspect="1"/>
          </p:cNvPicPr>
          <p:nvPr/>
        </p:nvPicPr>
        <p:blipFill>
          <a:blip r:embed="rId7"/>
          <a:stretch>
            <a:fillRect/>
          </a:stretch>
        </p:blipFill>
        <p:spPr>
          <a:xfrm>
            <a:off x="1587964" y="1463112"/>
            <a:ext cx="795409" cy="737677"/>
          </a:xfrm>
          <a:prstGeom prst="rect">
            <a:avLst/>
          </a:prstGeom>
        </p:spPr>
      </p:pic>
    </p:spTree>
    <p:extLst>
      <p:ext uri="{BB962C8B-B14F-4D97-AF65-F5344CB8AC3E}">
        <p14:creationId xmlns:p14="http://schemas.microsoft.com/office/powerpoint/2010/main" val="35644191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areers Wales Logo">
            <a:extLst>
              <a:ext uri="{FF2B5EF4-FFF2-40B4-BE49-F238E27FC236}">
                <a16:creationId xmlns:a16="http://schemas.microsoft.com/office/drawing/2014/main" id="{848040C5-3CC1-A646-9EA8-F9FC1FF175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377" y="332656"/>
            <a:ext cx="2125391" cy="580288"/>
          </a:xfrm>
          <a:prstGeom prst="rect">
            <a:avLst/>
          </a:prstGeom>
        </p:spPr>
      </p:pic>
      <p:sp>
        <p:nvSpPr>
          <p:cNvPr id="10" name="TextBox 9">
            <a:extLst>
              <a:ext uri="{FF2B5EF4-FFF2-40B4-BE49-F238E27FC236}">
                <a16:creationId xmlns:a16="http://schemas.microsoft.com/office/drawing/2014/main" id="{05673DA8-69BC-A746-AD34-DEF278A9A599}"/>
              </a:ext>
            </a:extLst>
          </p:cNvPr>
          <p:cNvSpPr txBox="1"/>
          <p:nvPr/>
        </p:nvSpPr>
        <p:spPr>
          <a:xfrm>
            <a:off x="2916434" y="360526"/>
            <a:ext cx="5976664" cy="2708434"/>
          </a:xfrm>
          <a:prstGeom prst="rect">
            <a:avLst/>
          </a:prstGeom>
          <a:noFill/>
          <a:ln>
            <a:noFill/>
          </a:ln>
        </p:spPr>
        <p:txBody>
          <a:bodyPr wrap="square" rtlCol="0">
            <a:spAutoFit/>
          </a:bodyPr>
          <a:lstStyle/>
          <a:p>
            <a:r>
              <a:rPr lang="en-GB" b="1">
                <a:solidFill>
                  <a:srgbClr val="7566A2"/>
                </a:solidFill>
                <a:latin typeface="Azo Sans" panose="020B0603030303020204" pitchFamily="34" charset="77"/>
              </a:rPr>
              <a:t>Sara decides she will talk to everyone she trusts about taking Health and Social Care, but wait until after Parents Evening to decide so she can find out more.</a:t>
            </a:r>
          </a:p>
          <a:p>
            <a:endParaRPr lang="en-GB">
              <a:solidFill>
                <a:srgbClr val="0595A9"/>
              </a:solidFill>
              <a:latin typeface="Azo Sans" panose="020B0603030303020204" pitchFamily="34" charset="77"/>
            </a:endParaRPr>
          </a:p>
          <a:p>
            <a:r>
              <a:rPr lang="en-GB" sz="1600">
                <a:solidFill>
                  <a:srgbClr val="0595A9"/>
                </a:solidFill>
                <a:latin typeface="Azo Sans" panose="020B0603030303020204" pitchFamily="34" charset="77"/>
              </a:rPr>
              <a:t>Sara is aware Maths, Science and English are compulsory subjects and are also all important for a career in Health or Care.  However, she is unsure what subjects to choose from the options available.</a:t>
            </a:r>
          </a:p>
          <a:p>
            <a:endParaRPr lang="en-GB" sz="1600">
              <a:solidFill>
                <a:srgbClr val="0595A9"/>
              </a:solidFill>
              <a:latin typeface="Azo Sans" panose="020B0603030303020204" pitchFamily="34" charset="77"/>
            </a:endParaRPr>
          </a:p>
        </p:txBody>
      </p:sp>
      <p:grpSp>
        <p:nvGrpSpPr>
          <p:cNvPr id="8" name="Group 7">
            <a:extLst>
              <a:ext uri="{FF2B5EF4-FFF2-40B4-BE49-F238E27FC236}">
                <a16:creationId xmlns:a16="http://schemas.microsoft.com/office/drawing/2014/main" id="{8BBAC6D7-979A-7E4E-BAA9-152504ECF579}"/>
              </a:ext>
            </a:extLst>
          </p:cNvPr>
          <p:cNvGrpSpPr/>
          <p:nvPr/>
        </p:nvGrpSpPr>
        <p:grpSpPr>
          <a:xfrm>
            <a:off x="414050" y="4086931"/>
            <a:ext cx="1156078" cy="2160240"/>
            <a:chOff x="414050" y="4086931"/>
            <a:chExt cx="1156078" cy="2160240"/>
          </a:xfrm>
        </p:grpSpPr>
        <p:sp>
          <p:nvSpPr>
            <p:cNvPr id="23" name="Rounded Rectangle 22">
              <a:extLst>
                <a:ext uri="{FF2B5EF4-FFF2-40B4-BE49-F238E27FC236}">
                  <a16:creationId xmlns:a16="http://schemas.microsoft.com/office/drawing/2014/main" id="{141EA481-6225-1141-B8CB-AB3BCECB9010}"/>
                </a:ext>
              </a:extLst>
            </p:cNvPr>
            <p:cNvSpPr/>
            <p:nvPr/>
          </p:nvSpPr>
          <p:spPr>
            <a:xfrm>
              <a:off x="414050" y="4086931"/>
              <a:ext cx="1156078" cy="2133617"/>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Go with the subject she enjoys now</a:t>
              </a:r>
            </a:p>
          </p:txBody>
        </p:sp>
        <p:sp>
          <p:nvSpPr>
            <p:cNvPr id="12" name="TextBox 11">
              <a:extLst>
                <a:ext uri="{FF2B5EF4-FFF2-40B4-BE49-F238E27FC236}">
                  <a16:creationId xmlns:a16="http://schemas.microsoft.com/office/drawing/2014/main" id="{8E25AD66-5098-974C-9C46-623EBAA64F85}"/>
                </a:ext>
              </a:extLst>
            </p:cNvPr>
            <p:cNvSpPr txBox="1"/>
            <p:nvPr/>
          </p:nvSpPr>
          <p:spPr>
            <a:xfrm>
              <a:off x="414050" y="5539285"/>
              <a:ext cx="1156078"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A</a:t>
              </a:r>
            </a:p>
          </p:txBody>
        </p:sp>
      </p:grpSp>
      <p:grpSp>
        <p:nvGrpSpPr>
          <p:cNvPr id="9" name="Group 8">
            <a:extLst>
              <a:ext uri="{FF2B5EF4-FFF2-40B4-BE49-F238E27FC236}">
                <a16:creationId xmlns:a16="http://schemas.microsoft.com/office/drawing/2014/main" id="{A2CB13F4-8035-9043-AC2B-D4ADEEC0F658}"/>
              </a:ext>
            </a:extLst>
          </p:cNvPr>
          <p:cNvGrpSpPr/>
          <p:nvPr/>
        </p:nvGrpSpPr>
        <p:grpSpPr>
          <a:xfrm>
            <a:off x="1844575" y="4093165"/>
            <a:ext cx="1442757" cy="2140598"/>
            <a:chOff x="1844575" y="4093165"/>
            <a:chExt cx="1442757" cy="2140598"/>
          </a:xfrm>
        </p:grpSpPr>
        <p:sp>
          <p:nvSpPr>
            <p:cNvPr id="22" name="Rounded Rectangle 21">
              <a:extLst>
                <a:ext uri="{FF2B5EF4-FFF2-40B4-BE49-F238E27FC236}">
                  <a16:creationId xmlns:a16="http://schemas.microsoft.com/office/drawing/2014/main" id="{5C22B76D-695B-5F4F-A1CB-DD7392AC83CB}"/>
                </a:ext>
              </a:extLst>
            </p:cNvPr>
            <p:cNvSpPr/>
            <p:nvPr/>
          </p:nvSpPr>
          <p:spPr>
            <a:xfrm>
              <a:off x="1845866" y="4093165"/>
              <a:ext cx="1441466" cy="2117524"/>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Ask her friends and choose subjects they are doing</a:t>
              </a:r>
            </a:p>
          </p:txBody>
        </p:sp>
        <p:sp>
          <p:nvSpPr>
            <p:cNvPr id="13" name="TextBox 12">
              <a:extLst>
                <a:ext uri="{FF2B5EF4-FFF2-40B4-BE49-F238E27FC236}">
                  <a16:creationId xmlns:a16="http://schemas.microsoft.com/office/drawing/2014/main" id="{77406CB3-F7A2-E246-B83A-914BACA2348E}"/>
                </a:ext>
              </a:extLst>
            </p:cNvPr>
            <p:cNvSpPr txBox="1"/>
            <p:nvPr/>
          </p:nvSpPr>
          <p:spPr>
            <a:xfrm>
              <a:off x="1844575" y="5525877"/>
              <a:ext cx="1441466"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B</a:t>
              </a:r>
            </a:p>
          </p:txBody>
        </p:sp>
      </p:grpSp>
      <p:grpSp>
        <p:nvGrpSpPr>
          <p:cNvPr id="11" name="Group 10">
            <a:extLst>
              <a:ext uri="{FF2B5EF4-FFF2-40B4-BE49-F238E27FC236}">
                <a16:creationId xmlns:a16="http://schemas.microsoft.com/office/drawing/2014/main" id="{E884F348-FD5C-1B4A-BCC0-B8A9B8269F55}"/>
              </a:ext>
            </a:extLst>
          </p:cNvPr>
          <p:cNvGrpSpPr/>
          <p:nvPr/>
        </p:nvGrpSpPr>
        <p:grpSpPr>
          <a:xfrm>
            <a:off x="3560488" y="4077072"/>
            <a:ext cx="1911376" cy="2160240"/>
            <a:chOff x="3560488" y="4077072"/>
            <a:chExt cx="1911376" cy="2160240"/>
          </a:xfrm>
        </p:grpSpPr>
        <p:sp>
          <p:nvSpPr>
            <p:cNvPr id="21" name="Rounded Rectangle 20">
              <a:extLst>
                <a:ext uri="{FF2B5EF4-FFF2-40B4-BE49-F238E27FC236}">
                  <a16:creationId xmlns:a16="http://schemas.microsoft.com/office/drawing/2014/main" id="{1794E67D-7B2C-E74F-B8BD-FB45F447F687}"/>
                </a:ext>
              </a:extLst>
            </p:cNvPr>
            <p:cNvSpPr/>
            <p:nvPr/>
          </p:nvSpPr>
          <p:spPr>
            <a:xfrm>
              <a:off x="3560488" y="4077072"/>
              <a:ext cx="1910086" cy="2133617"/>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Think about the subjects she enjoys now and ask her teachers if they think she should take them</a:t>
              </a:r>
            </a:p>
          </p:txBody>
        </p:sp>
        <p:sp>
          <p:nvSpPr>
            <p:cNvPr id="14" name="TextBox 13">
              <a:extLst>
                <a:ext uri="{FF2B5EF4-FFF2-40B4-BE49-F238E27FC236}">
                  <a16:creationId xmlns:a16="http://schemas.microsoft.com/office/drawing/2014/main" id="{927918BC-4664-5D41-95D8-CC2FC1FD13DF}"/>
                </a:ext>
              </a:extLst>
            </p:cNvPr>
            <p:cNvSpPr txBox="1"/>
            <p:nvPr/>
          </p:nvSpPr>
          <p:spPr>
            <a:xfrm>
              <a:off x="3561778" y="5529426"/>
              <a:ext cx="1910086"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C</a:t>
              </a:r>
            </a:p>
          </p:txBody>
        </p:sp>
      </p:grpSp>
      <p:grpSp>
        <p:nvGrpSpPr>
          <p:cNvPr id="28" name="Group 27">
            <a:extLst>
              <a:ext uri="{FF2B5EF4-FFF2-40B4-BE49-F238E27FC236}">
                <a16:creationId xmlns:a16="http://schemas.microsoft.com/office/drawing/2014/main" id="{F8DD8B98-B863-5840-A381-C84994AF6F09}"/>
              </a:ext>
            </a:extLst>
          </p:cNvPr>
          <p:cNvGrpSpPr/>
          <p:nvPr/>
        </p:nvGrpSpPr>
        <p:grpSpPr>
          <a:xfrm>
            <a:off x="5743730" y="4091205"/>
            <a:ext cx="2281598" cy="2274443"/>
            <a:chOff x="5743730" y="4091205"/>
            <a:chExt cx="2658076" cy="2274443"/>
          </a:xfrm>
        </p:grpSpPr>
        <p:sp>
          <p:nvSpPr>
            <p:cNvPr id="20" name="Rounded Rectangle 19">
              <a:extLst>
                <a:ext uri="{FF2B5EF4-FFF2-40B4-BE49-F238E27FC236}">
                  <a16:creationId xmlns:a16="http://schemas.microsoft.com/office/drawing/2014/main" id="{A6AB77D6-6677-7948-A0C1-4E20AF90AFDD}"/>
                </a:ext>
              </a:extLst>
            </p:cNvPr>
            <p:cNvSpPr/>
            <p:nvPr/>
          </p:nvSpPr>
          <p:spPr>
            <a:xfrm>
              <a:off x="5743730" y="4091205"/>
              <a:ext cx="2658076" cy="2119484"/>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1400">
                  <a:latin typeface="Azo Sans"/>
                </a:rPr>
                <a:t>Think about the ones she enjoys and good at.  Talk to the subject teachers or watch the videos to check what/how she would be learning next year</a:t>
              </a:r>
            </a:p>
          </p:txBody>
        </p:sp>
        <p:sp>
          <p:nvSpPr>
            <p:cNvPr id="15" name="TextBox 14">
              <a:extLst>
                <a:ext uri="{FF2B5EF4-FFF2-40B4-BE49-F238E27FC236}">
                  <a16:creationId xmlns:a16="http://schemas.microsoft.com/office/drawing/2014/main" id="{105452A6-5272-AB46-8813-6649C43B468C}"/>
                </a:ext>
              </a:extLst>
            </p:cNvPr>
            <p:cNvSpPr txBox="1"/>
            <p:nvPr/>
          </p:nvSpPr>
          <p:spPr>
            <a:xfrm>
              <a:off x="5747602" y="5657762"/>
              <a:ext cx="2654204"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D</a:t>
              </a:r>
            </a:p>
          </p:txBody>
        </p:sp>
      </p:grpSp>
      <p:sp>
        <p:nvSpPr>
          <p:cNvPr id="24" name="Rounded Rectangle 23">
            <a:extLst>
              <a:ext uri="{FF2B5EF4-FFF2-40B4-BE49-F238E27FC236}">
                <a16:creationId xmlns:a16="http://schemas.microsoft.com/office/drawing/2014/main" id="{1C3CCBD7-C126-484F-AD4C-2F8E967CD894}"/>
              </a:ext>
            </a:extLst>
          </p:cNvPr>
          <p:cNvSpPr/>
          <p:nvPr/>
        </p:nvSpPr>
        <p:spPr>
          <a:xfrm rot="21289974">
            <a:off x="2987222" y="2958633"/>
            <a:ext cx="5569281" cy="528638"/>
          </a:xfrm>
          <a:prstGeom prst="roundRect">
            <a:avLst>
              <a:gd name="adj" fmla="val 22425"/>
            </a:avLst>
          </a:prstGeom>
          <a:solidFill>
            <a:srgbClr val="AA6EAC"/>
          </a:solidFill>
          <a:ln w="12700">
            <a:noFill/>
          </a:ln>
        </p:spPr>
        <p:txBody>
          <a:bodyPr wrap="square" rtlCol="0">
            <a:spAutoFit/>
          </a:bodyPr>
          <a:lstStyle/>
          <a:p>
            <a:pPr algn="ctr"/>
            <a:r>
              <a:rPr lang="en-GB" sz="2400" b="1">
                <a:solidFill>
                  <a:schemeClr val="bg1"/>
                </a:solidFill>
                <a:latin typeface="Bradley Hand ITC" panose="03070402050302030203" pitchFamily="66" charset="0"/>
              </a:rPr>
              <a:t>How should she decide her option subjects?</a:t>
            </a:r>
          </a:p>
        </p:txBody>
      </p:sp>
      <p:sp>
        <p:nvSpPr>
          <p:cNvPr id="16" name="Rectangle 15">
            <a:extLst>
              <a:ext uri="{FF2B5EF4-FFF2-40B4-BE49-F238E27FC236}">
                <a16:creationId xmlns:a16="http://schemas.microsoft.com/office/drawing/2014/main" id="{B70BCA91-EF17-854D-B6C7-80C27DFE8FBE}"/>
              </a:ext>
            </a:extLst>
          </p:cNvPr>
          <p:cNvSpPr/>
          <p:nvPr/>
        </p:nvSpPr>
        <p:spPr>
          <a:xfrm>
            <a:off x="0" y="6708913"/>
            <a:ext cx="2293200" cy="159810"/>
          </a:xfrm>
          <a:prstGeom prst="rect">
            <a:avLst/>
          </a:prstGeom>
          <a:solidFill>
            <a:srgbClr val="7666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69B794A5-2282-5F46-9494-C55F7AECF03F}"/>
              </a:ext>
            </a:extLst>
          </p:cNvPr>
          <p:cNvSpPr/>
          <p:nvPr/>
        </p:nvSpPr>
        <p:spPr>
          <a:xfrm>
            <a:off x="2285999" y="6708913"/>
            <a:ext cx="2293200" cy="159810"/>
          </a:xfrm>
          <a:prstGeom prst="rect">
            <a:avLst/>
          </a:prstGeom>
          <a:solidFill>
            <a:srgbClr val="009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0D741F0-68FF-0640-8060-9B651B9CA1A5}"/>
              </a:ext>
            </a:extLst>
          </p:cNvPr>
          <p:cNvSpPr/>
          <p:nvPr/>
        </p:nvSpPr>
        <p:spPr>
          <a:xfrm>
            <a:off x="4571997" y="6708913"/>
            <a:ext cx="2293200" cy="159810"/>
          </a:xfrm>
          <a:prstGeom prst="rect">
            <a:avLst/>
          </a:prstGeom>
          <a:solidFill>
            <a:srgbClr val="F29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B1259C9A-2CFF-7B49-A775-F0E925A30964}"/>
              </a:ext>
            </a:extLst>
          </p:cNvPr>
          <p:cNvSpPr/>
          <p:nvPr/>
        </p:nvSpPr>
        <p:spPr>
          <a:xfrm>
            <a:off x="6856864" y="6708913"/>
            <a:ext cx="2281598" cy="159810"/>
          </a:xfrm>
          <a:prstGeom prst="rect">
            <a:avLst/>
          </a:prstGeom>
          <a:solidFill>
            <a:srgbClr val="CC55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6C36699F-B1A2-0040-A79C-AFE3BAEB70CE}"/>
              </a:ext>
            </a:extLst>
          </p:cNvPr>
          <p:cNvSpPr txBox="1"/>
          <p:nvPr/>
        </p:nvSpPr>
        <p:spPr>
          <a:xfrm>
            <a:off x="129777" y="6363196"/>
            <a:ext cx="3711785" cy="276999"/>
          </a:xfrm>
          <a:prstGeom prst="rect">
            <a:avLst/>
          </a:prstGeom>
          <a:noFill/>
        </p:spPr>
        <p:txBody>
          <a:bodyPr wrap="none" rtlCol="0">
            <a:spAutoFit/>
          </a:bodyPr>
          <a:lstStyle/>
          <a:p>
            <a:r>
              <a:rPr lang="en-US" sz="1200" b="1" err="1">
                <a:solidFill>
                  <a:srgbClr val="0096AA"/>
                </a:solidFill>
                <a:latin typeface="Arial" panose="020B0604020202020204" pitchFamily="34" charset="0"/>
                <a:cs typeface="Arial" panose="020B0604020202020204" pitchFamily="34" charset="0"/>
              </a:rPr>
              <a:t>gyrfacymru.llyw.cymru</a:t>
            </a:r>
            <a:r>
              <a:rPr lang="en-US" sz="1200" b="1">
                <a:solidFill>
                  <a:srgbClr val="0096AA"/>
                </a:solidFill>
                <a:latin typeface="Arial" panose="020B0604020202020204" pitchFamily="34" charset="0"/>
                <a:cs typeface="Arial" panose="020B0604020202020204" pitchFamily="34" charset="0"/>
              </a:rPr>
              <a:t> | </a:t>
            </a:r>
            <a:r>
              <a:rPr lang="en-US" sz="1200" b="1" err="1">
                <a:solidFill>
                  <a:srgbClr val="0096AA"/>
                </a:solidFill>
                <a:latin typeface="Arial" panose="020B0604020202020204" pitchFamily="34" charset="0"/>
                <a:cs typeface="Arial" panose="020B0604020202020204" pitchFamily="34" charset="0"/>
              </a:rPr>
              <a:t>careerswales.gov.wales</a:t>
            </a:r>
            <a:endParaRPr lang="en-US" sz="1200" b="1">
              <a:solidFill>
                <a:srgbClr val="0096AA"/>
              </a:solidFill>
              <a:latin typeface="Arial" panose="020B0604020202020204" pitchFamily="34" charset="0"/>
              <a:cs typeface="Arial" panose="020B0604020202020204" pitchFamily="34" charset="0"/>
            </a:endParaRPr>
          </a:p>
        </p:txBody>
      </p:sp>
      <p:pic>
        <p:nvPicPr>
          <p:cNvPr id="26" name="Picture 25" descr="A picture containing drawing&#10;&#10;Description automatically generated">
            <a:extLst>
              <a:ext uri="{FF2B5EF4-FFF2-40B4-BE49-F238E27FC236}">
                <a16:creationId xmlns:a16="http://schemas.microsoft.com/office/drawing/2014/main" id="{EEE21A2C-3833-7940-8240-8AB3E27B7A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987" y="1135190"/>
            <a:ext cx="1462578" cy="2699041"/>
          </a:xfrm>
          <a:prstGeom prst="rect">
            <a:avLst/>
          </a:prstGeom>
          <a:solidFill>
            <a:srgbClr val="AA6EAC"/>
          </a:solidFill>
        </p:spPr>
      </p:pic>
      <p:pic>
        <p:nvPicPr>
          <p:cNvPr id="27" name="Picture 26">
            <a:extLst>
              <a:ext uri="{FF2B5EF4-FFF2-40B4-BE49-F238E27FC236}">
                <a16:creationId xmlns:a16="http://schemas.microsoft.com/office/drawing/2014/main" id="{1E488B6C-E84F-7540-99B6-C78C71FB8060}"/>
              </a:ext>
            </a:extLst>
          </p:cNvPr>
          <p:cNvPicPr>
            <a:picLocks noChangeAspect="1"/>
          </p:cNvPicPr>
          <p:nvPr/>
        </p:nvPicPr>
        <p:blipFill>
          <a:blip r:embed="rId4"/>
          <a:stretch>
            <a:fillRect/>
          </a:stretch>
        </p:blipFill>
        <p:spPr>
          <a:xfrm>
            <a:off x="8172400" y="5915817"/>
            <a:ext cx="704061" cy="667644"/>
          </a:xfrm>
          <a:prstGeom prst="rect">
            <a:avLst/>
          </a:prstGeom>
        </p:spPr>
      </p:pic>
      <p:pic>
        <p:nvPicPr>
          <p:cNvPr id="3" name="Picture 2">
            <a:extLst>
              <a:ext uri="{FF2B5EF4-FFF2-40B4-BE49-F238E27FC236}">
                <a16:creationId xmlns:a16="http://schemas.microsoft.com/office/drawing/2014/main" id="{7C0C055C-8F80-7C4A-84F0-5663B43A9DC9}"/>
              </a:ext>
            </a:extLst>
          </p:cNvPr>
          <p:cNvPicPr>
            <a:picLocks noChangeAspect="1"/>
          </p:cNvPicPr>
          <p:nvPr/>
        </p:nvPicPr>
        <p:blipFill>
          <a:blip r:embed="rId5"/>
          <a:stretch>
            <a:fillRect/>
          </a:stretch>
        </p:blipFill>
        <p:spPr>
          <a:xfrm>
            <a:off x="2011295" y="1068714"/>
            <a:ext cx="523376" cy="631661"/>
          </a:xfrm>
          <a:prstGeom prst="rect">
            <a:avLst/>
          </a:prstGeom>
        </p:spPr>
      </p:pic>
      <p:pic>
        <p:nvPicPr>
          <p:cNvPr id="5" name="Picture 4">
            <a:extLst>
              <a:ext uri="{FF2B5EF4-FFF2-40B4-BE49-F238E27FC236}">
                <a16:creationId xmlns:a16="http://schemas.microsoft.com/office/drawing/2014/main" id="{2B1E9A43-DE09-4A43-83B7-CCA8111DCD4A}"/>
              </a:ext>
            </a:extLst>
          </p:cNvPr>
          <p:cNvPicPr>
            <a:picLocks noChangeAspect="1"/>
          </p:cNvPicPr>
          <p:nvPr/>
        </p:nvPicPr>
        <p:blipFill>
          <a:blip r:embed="rId6"/>
          <a:stretch>
            <a:fillRect/>
          </a:stretch>
        </p:blipFill>
        <p:spPr>
          <a:xfrm>
            <a:off x="390674" y="1268760"/>
            <a:ext cx="581747" cy="826081"/>
          </a:xfrm>
          <a:prstGeom prst="rect">
            <a:avLst/>
          </a:prstGeom>
        </p:spPr>
      </p:pic>
      <p:pic>
        <p:nvPicPr>
          <p:cNvPr id="7" name="Picture 6">
            <a:extLst>
              <a:ext uri="{FF2B5EF4-FFF2-40B4-BE49-F238E27FC236}">
                <a16:creationId xmlns:a16="http://schemas.microsoft.com/office/drawing/2014/main" id="{B4ED0B50-8215-B14A-A97E-30564FF1B58E}"/>
              </a:ext>
            </a:extLst>
          </p:cNvPr>
          <p:cNvPicPr>
            <a:picLocks noChangeAspect="1"/>
          </p:cNvPicPr>
          <p:nvPr/>
        </p:nvPicPr>
        <p:blipFill>
          <a:blip r:embed="rId7"/>
          <a:stretch>
            <a:fillRect/>
          </a:stretch>
        </p:blipFill>
        <p:spPr>
          <a:xfrm>
            <a:off x="2293200" y="1932871"/>
            <a:ext cx="474214" cy="580288"/>
          </a:xfrm>
          <a:prstGeom prst="rect">
            <a:avLst/>
          </a:prstGeom>
        </p:spPr>
      </p:pic>
    </p:spTree>
    <p:extLst>
      <p:ext uri="{BB962C8B-B14F-4D97-AF65-F5344CB8AC3E}">
        <p14:creationId xmlns:p14="http://schemas.microsoft.com/office/powerpoint/2010/main" val="115714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BEB78C08-F5D1-1A41-945A-00E36E1301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158" y="3099036"/>
            <a:ext cx="1594798" cy="2943040"/>
          </a:xfrm>
          <a:prstGeom prst="rect">
            <a:avLst/>
          </a:prstGeom>
        </p:spPr>
      </p:pic>
      <p:pic>
        <p:nvPicPr>
          <p:cNvPr id="6" name="Picture 5" descr="Careers Wales Logo">
            <a:extLst>
              <a:ext uri="{FF2B5EF4-FFF2-40B4-BE49-F238E27FC236}">
                <a16:creationId xmlns:a16="http://schemas.microsoft.com/office/drawing/2014/main" id="{848040C5-3CC1-A646-9EA8-F9FC1FF175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8377" y="332656"/>
            <a:ext cx="2125391" cy="580288"/>
          </a:xfrm>
          <a:prstGeom prst="rect">
            <a:avLst/>
          </a:prstGeom>
        </p:spPr>
      </p:pic>
      <p:sp>
        <p:nvSpPr>
          <p:cNvPr id="10" name="TextBox 9">
            <a:extLst>
              <a:ext uri="{FF2B5EF4-FFF2-40B4-BE49-F238E27FC236}">
                <a16:creationId xmlns:a16="http://schemas.microsoft.com/office/drawing/2014/main" id="{05673DA8-69BC-A746-AD34-DEF278A9A599}"/>
              </a:ext>
            </a:extLst>
          </p:cNvPr>
          <p:cNvSpPr txBox="1"/>
          <p:nvPr/>
        </p:nvSpPr>
        <p:spPr>
          <a:xfrm>
            <a:off x="2916434" y="489733"/>
            <a:ext cx="5976664" cy="2154436"/>
          </a:xfrm>
          <a:prstGeom prst="rect">
            <a:avLst/>
          </a:prstGeom>
          <a:noFill/>
          <a:ln>
            <a:noFill/>
          </a:ln>
        </p:spPr>
        <p:txBody>
          <a:bodyPr wrap="square" rtlCol="0">
            <a:spAutoFit/>
          </a:bodyPr>
          <a:lstStyle/>
          <a:p>
            <a:r>
              <a:rPr lang="en-GB" b="1">
                <a:solidFill>
                  <a:srgbClr val="7566A2"/>
                </a:solidFill>
                <a:latin typeface="Azo Sans" panose="020B0603030303020204" pitchFamily="34" charset="77"/>
              </a:rPr>
              <a:t>Sara goes to the Parents Evening and talks to the subject teachers about choosing their subject. </a:t>
            </a:r>
          </a:p>
          <a:p>
            <a:endParaRPr lang="en-GB">
              <a:solidFill>
                <a:srgbClr val="0595A9"/>
              </a:solidFill>
              <a:latin typeface="Azo Sans" panose="020B0603030303020204" pitchFamily="34" charset="77"/>
            </a:endParaRPr>
          </a:p>
          <a:p>
            <a:r>
              <a:rPr lang="en-GB" sz="1600">
                <a:solidFill>
                  <a:srgbClr val="0595A9"/>
                </a:solidFill>
                <a:latin typeface="Azo Sans" panose="020B0603030303020204" pitchFamily="34" charset="77"/>
              </a:rPr>
              <a:t>She finds out that some subjects have a lot of course work, but others are mostly based on exams at the end of Year 11.  </a:t>
            </a:r>
          </a:p>
          <a:p>
            <a:endParaRPr lang="en-GB" sz="1600">
              <a:solidFill>
                <a:srgbClr val="0595A9"/>
              </a:solidFill>
              <a:latin typeface="Azo Sans" panose="020B0603030303020204" pitchFamily="34" charset="77"/>
            </a:endParaRPr>
          </a:p>
          <a:p>
            <a:r>
              <a:rPr lang="en-GB" sz="1600">
                <a:solidFill>
                  <a:srgbClr val="0595A9"/>
                </a:solidFill>
                <a:latin typeface="Azo Sans" panose="020B0603030303020204" pitchFamily="34" charset="77"/>
              </a:rPr>
              <a:t>She also finds out that some of the topics she would have to study don’t interest her. </a:t>
            </a:r>
          </a:p>
        </p:txBody>
      </p:sp>
      <p:grpSp>
        <p:nvGrpSpPr>
          <p:cNvPr id="7" name="Group 6">
            <a:extLst>
              <a:ext uri="{FF2B5EF4-FFF2-40B4-BE49-F238E27FC236}">
                <a16:creationId xmlns:a16="http://schemas.microsoft.com/office/drawing/2014/main" id="{331A9704-BFFF-B345-B7BE-07F6E649656F}"/>
              </a:ext>
            </a:extLst>
          </p:cNvPr>
          <p:cNvGrpSpPr/>
          <p:nvPr/>
        </p:nvGrpSpPr>
        <p:grpSpPr>
          <a:xfrm>
            <a:off x="3026111" y="4581128"/>
            <a:ext cx="1441466" cy="1512169"/>
            <a:chOff x="3026111" y="4581128"/>
            <a:chExt cx="1441466" cy="1512169"/>
          </a:xfrm>
        </p:grpSpPr>
        <p:sp>
          <p:nvSpPr>
            <p:cNvPr id="23" name="Rounded Rectangle 22">
              <a:extLst>
                <a:ext uri="{FF2B5EF4-FFF2-40B4-BE49-F238E27FC236}">
                  <a16:creationId xmlns:a16="http://schemas.microsoft.com/office/drawing/2014/main" id="{141EA481-6225-1141-B8CB-AB3BCECB9010}"/>
                </a:ext>
              </a:extLst>
            </p:cNvPr>
            <p:cNvSpPr/>
            <p:nvPr/>
          </p:nvSpPr>
          <p:spPr>
            <a:xfrm>
              <a:off x="3026111" y="4581128"/>
              <a:ext cx="1441466" cy="1485545"/>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Exam based</a:t>
              </a:r>
            </a:p>
          </p:txBody>
        </p:sp>
        <p:sp>
          <p:nvSpPr>
            <p:cNvPr id="12" name="TextBox 11">
              <a:extLst>
                <a:ext uri="{FF2B5EF4-FFF2-40B4-BE49-F238E27FC236}">
                  <a16:creationId xmlns:a16="http://schemas.microsoft.com/office/drawing/2014/main" id="{8E25AD66-5098-974C-9C46-623EBAA64F85}"/>
                </a:ext>
              </a:extLst>
            </p:cNvPr>
            <p:cNvSpPr txBox="1"/>
            <p:nvPr/>
          </p:nvSpPr>
          <p:spPr>
            <a:xfrm>
              <a:off x="3174275" y="5385411"/>
              <a:ext cx="1156078"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A</a:t>
              </a:r>
            </a:p>
          </p:txBody>
        </p:sp>
      </p:grpSp>
      <p:grpSp>
        <p:nvGrpSpPr>
          <p:cNvPr id="8" name="Group 7">
            <a:extLst>
              <a:ext uri="{FF2B5EF4-FFF2-40B4-BE49-F238E27FC236}">
                <a16:creationId xmlns:a16="http://schemas.microsoft.com/office/drawing/2014/main" id="{2DD3C824-CCCF-0E42-86BE-A638E21BF186}"/>
              </a:ext>
            </a:extLst>
          </p:cNvPr>
          <p:cNvGrpSpPr/>
          <p:nvPr/>
        </p:nvGrpSpPr>
        <p:grpSpPr>
          <a:xfrm>
            <a:off x="4785427" y="4581128"/>
            <a:ext cx="1442757" cy="1508620"/>
            <a:chOff x="4785427" y="4581128"/>
            <a:chExt cx="1442757" cy="1508620"/>
          </a:xfrm>
        </p:grpSpPr>
        <p:sp>
          <p:nvSpPr>
            <p:cNvPr id="22" name="Rounded Rectangle 21">
              <a:extLst>
                <a:ext uri="{FF2B5EF4-FFF2-40B4-BE49-F238E27FC236}">
                  <a16:creationId xmlns:a16="http://schemas.microsoft.com/office/drawing/2014/main" id="{5C22B76D-695B-5F4F-A1CB-DD7392AC83CB}"/>
                </a:ext>
              </a:extLst>
            </p:cNvPr>
            <p:cNvSpPr/>
            <p:nvPr/>
          </p:nvSpPr>
          <p:spPr>
            <a:xfrm>
              <a:off x="4786718" y="4581128"/>
              <a:ext cx="1441466" cy="1485546"/>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a:latin typeface="Azo Sans" panose="020B0603030303020204" pitchFamily="34" charset="77"/>
                </a:rPr>
                <a:t>Coursework based</a:t>
              </a:r>
            </a:p>
          </p:txBody>
        </p:sp>
        <p:sp>
          <p:nvSpPr>
            <p:cNvPr id="13" name="TextBox 12">
              <a:extLst>
                <a:ext uri="{FF2B5EF4-FFF2-40B4-BE49-F238E27FC236}">
                  <a16:creationId xmlns:a16="http://schemas.microsoft.com/office/drawing/2014/main" id="{77406CB3-F7A2-E246-B83A-914BACA2348E}"/>
                </a:ext>
              </a:extLst>
            </p:cNvPr>
            <p:cNvSpPr txBox="1"/>
            <p:nvPr/>
          </p:nvSpPr>
          <p:spPr>
            <a:xfrm>
              <a:off x="4785427" y="5381862"/>
              <a:ext cx="1441466" cy="707886"/>
            </a:xfrm>
            <a:prstGeom prst="rect">
              <a:avLst/>
            </a:prstGeom>
            <a:noFill/>
          </p:spPr>
          <p:txBody>
            <a:bodyPr wrap="square" rtlCol="0">
              <a:spAutoFit/>
            </a:bodyPr>
            <a:lstStyle/>
            <a:p>
              <a:pPr algn="ctr"/>
              <a:r>
                <a:rPr lang="en-US" sz="4000" b="1">
                  <a:solidFill>
                    <a:schemeClr val="bg1"/>
                  </a:solidFill>
                  <a:latin typeface="Azo Sans" panose="020B0603030303020204" pitchFamily="34" charset="77"/>
                </a:rPr>
                <a:t>B</a:t>
              </a:r>
            </a:p>
          </p:txBody>
        </p:sp>
      </p:grpSp>
      <p:sp>
        <p:nvSpPr>
          <p:cNvPr id="24" name="Rounded Rectangle 23">
            <a:extLst>
              <a:ext uri="{FF2B5EF4-FFF2-40B4-BE49-F238E27FC236}">
                <a16:creationId xmlns:a16="http://schemas.microsoft.com/office/drawing/2014/main" id="{1C3CCBD7-C126-484F-AD4C-2F8E967CD894}"/>
              </a:ext>
            </a:extLst>
          </p:cNvPr>
          <p:cNvSpPr/>
          <p:nvPr/>
        </p:nvSpPr>
        <p:spPr>
          <a:xfrm rot="21289974">
            <a:off x="3061404" y="3176022"/>
            <a:ext cx="3718794" cy="951548"/>
          </a:xfrm>
          <a:prstGeom prst="roundRect">
            <a:avLst>
              <a:gd name="adj" fmla="val 22425"/>
            </a:avLst>
          </a:prstGeom>
          <a:solidFill>
            <a:srgbClr val="AA6EAC"/>
          </a:solidFill>
          <a:ln w="12700">
            <a:noFill/>
          </a:ln>
        </p:spPr>
        <p:txBody>
          <a:bodyPr wrap="square" rtlCol="0">
            <a:spAutoFit/>
          </a:bodyPr>
          <a:lstStyle/>
          <a:p>
            <a:pPr algn="ctr"/>
            <a:r>
              <a:rPr lang="en-GB" sz="2400" b="1">
                <a:solidFill>
                  <a:schemeClr val="bg1"/>
                </a:solidFill>
                <a:latin typeface="Bradley Hand ITC" panose="03070402050302030203" pitchFamily="66" charset="0"/>
              </a:rPr>
              <a:t>Would you prefer a subject which is mostly...</a:t>
            </a:r>
          </a:p>
        </p:txBody>
      </p:sp>
      <p:sp>
        <p:nvSpPr>
          <p:cNvPr id="11" name="Rectangle 10">
            <a:extLst>
              <a:ext uri="{FF2B5EF4-FFF2-40B4-BE49-F238E27FC236}">
                <a16:creationId xmlns:a16="http://schemas.microsoft.com/office/drawing/2014/main" id="{0E656082-6428-2545-8D3B-E4FD3DFCD5C8}"/>
              </a:ext>
            </a:extLst>
          </p:cNvPr>
          <p:cNvSpPr/>
          <p:nvPr/>
        </p:nvSpPr>
        <p:spPr>
          <a:xfrm>
            <a:off x="-14397" y="6708913"/>
            <a:ext cx="2293200" cy="159810"/>
          </a:xfrm>
          <a:prstGeom prst="rect">
            <a:avLst/>
          </a:prstGeom>
          <a:solidFill>
            <a:srgbClr val="7666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0ABF717-A888-0343-AE5C-A71005842656}"/>
              </a:ext>
            </a:extLst>
          </p:cNvPr>
          <p:cNvSpPr/>
          <p:nvPr/>
        </p:nvSpPr>
        <p:spPr>
          <a:xfrm>
            <a:off x="2285999" y="6708913"/>
            <a:ext cx="2293200" cy="159810"/>
          </a:xfrm>
          <a:prstGeom prst="rect">
            <a:avLst/>
          </a:prstGeom>
          <a:solidFill>
            <a:srgbClr val="009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72236C0-C587-E747-802D-A3720840E8E1}"/>
              </a:ext>
            </a:extLst>
          </p:cNvPr>
          <p:cNvSpPr/>
          <p:nvPr/>
        </p:nvSpPr>
        <p:spPr>
          <a:xfrm>
            <a:off x="4571997" y="6708913"/>
            <a:ext cx="2293200" cy="159810"/>
          </a:xfrm>
          <a:prstGeom prst="rect">
            <a:avLst/>
          </a:prstGeom>
          <a:solidFill>
            <a:srgbClr val="F29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D954E25-1E97-5B45-B656-028525EAD06D}"/>
              </a:ext>
            </a:extLst>
          </p:cNvPr>
          <p:cNvSpPr/>
          <p:nvPr/>
        </p:nvSpPr>
        <p:spPr>
          <a:xfrm>
            <a:off x="6856864" y="6708913"/>
            <a:ext cx="2281598" cy="159810"/>
          </a:xfrm>
          <a:prstGeom prst="rect">
            <a:avLst/>
          </a:prstGeom>
          <a:solidFill>
            <a:srgbClr val="CC55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F2855254-B7D0-184F-8143-63B553114BAB}"/>
              </a:ext>
            </a:extLst>
          </p:cNvPr>
          <p:cNvSpPr txBox="1"/>
          <p:nvPr/>
        </p:nvSpPr>
        <p:spPr>
          <a:xfrm>
            <a:off x="129777" y="6363196"/>
            <a:ext cx="3711785" cy="276999"/>
          </a:xfrm>
          <a:prstGeom prst="rect">
            <a:avLst/>
          </a:prstGeom>
          <a:noFill/>
        </p:spPr>
        <p:txBody>
          <a:bodyPr wrap="none" rtlCol="0">
            <a:spAutoFit/>
          </a:bodyPr>
          <a:lstStyle/>
          <a:p>
            <a:r>
              <a:rPr lang="en-US" sz="1200" b="1" err="1">
                <a:solidFill>
                  <a:srgbClr val="0096AA"/>
                </a:solidFill>
                <a:latin typeface="Arial" panose="020B0604020202020204" pitchFamily="34" charset="0"/>
                <a:cs typeface="Arial" panose="020B0604020202020204" pitchFamily="34" charset="0"/>
              </a:rPr>
              <a:t>gyrfacymru.llyw.cymru</a:t>
            </a:r>
            <a:r>
              <a:rPr lang="en-US" sz="1200" b="1">
                <a:solidFill>
                  <a:srgbClr val="0096AA"/>
                </a:solidFill>
                <a:latin typeface="Arial" panose="020B0604020202020204" pitchFamily="34" charset="0"/>
                <a:cs typeface="Arial" panose="020B0604020202020204" pitchFamily="34" charset="0"/>
              </a:rPr>
              <a:t> | </a:t>
            </a:r>
            <a:r>
              <a:rPr lang="en-US" sz="1200" b="1" err="1">
                <a:solidFill>
                  <a:srgbClr val="0096AA"/>
                </a:solidFill>
                <a:latin typeface="Arial" panose="020B0604020202020204" pitchFamily="34" charset="0"/>
                <a:cs typeface="Arial" panose="020B0604020202020204" pitchFamily="34" charset="0"/>
              </a:rPr>
              <a:t>careerswales.gov.wales</a:t>
            </a:r>
            <a:endParaRPr lang="en-US" sz="1200" b="1">
              <a:solidFill>
                <a:srgbClr val="0096AA"/>
              </a:solidFill>
              <a:latin typeface="Arial" panose="020B0604020202020204" pitchFamily="34" charset="0"/>
              <a:cs typeface="Arial" panose="020B0604020202020204" pitchFamily="34" charset="0"/>
            </a:endParaRPr>
          </a:p>
        </p:txBody>
      </p:sp>
      <p:pic>
        <p:nvPicPr>
          <p:cNvPr id="18" name="Picture 17">
            <a:extLst>
              <a:ext uri="{FF2B5EF4-FFF2-40B4-BE49-F238E27FC236}">
                <a16:creationId xmlns:a16="http://schemas.microsoft.com/office/drawing/2014/main" id="{ABD1972D-6890-4047-A738-3F57569A8F95}"/>
              </a:ext>
            </a:extLst>
          </p:cNvPr>
          <p:cNvPicPr>
            <a:picLocks noChangeAspect="1"/>
          </p:cNvPicPr>
          <p:nvPr/>
        </p:nvPicPr>
        <p:blipFill>
          <a:blip r:embed="rId5"/>
          <a:stretch>
            <a:fillRect/>
          </a:stretch>
        </p:blipFill>
        <p:spPr>
          <a:xfrm>
            <a:off x="8189037" y="5877443"/>
            <a:ext cx="704061" cy="667644"/>
          </a:xfrm>
          <a:prstGeom prst="rect">
            <a:avLst/>
          </a:prstGeom>
        </p:spPr>
      </p:pic>
      <p:pic>
        <p:nvPicPr>
          <p:cNvPr id="2" name="Picture 1">
            <a:extLst>
              <a:ext uri="{FF2B5EF4-FFF2-40B4-BE49-F238E27FC236}">
                <a16:creationId xmlns:a16="http://schemas.microsoft.com/office/drawing/2014/main" id="{810CE20F-0EE3-D14A-85C8-18160C21AC6A}"/>
              </a:ext>
            </a:extLst>
          </p:cNvPr>
          <p:cNvPicPr>
            <a:picLocks noChangeAspect="1"/>
          </p:cNvPicPr>
          <p:nvPr/>
        </p:nvPicPr>
        <p:blipFill>
          <a:blip r:embed="rId6"/>
          <a:stretch>
            <a:fillRect/>
          </a:stretch>
        </p:blipFill>
        <p:spPr>
          <a:xfrm>
            <a:off x="435742" y="1328841"/>
            <a:ext cx="1596103" cy="1596103"/>
          </a:xfrm>
          <a:prstGeom prst="rect">
            <a:avLst/>
          </a:prstGeom>
        </p:spPr>
      </p:pic>
      <p:pic>
        <p:nvPicPr>
          <p:cNvPr id="3" name="Picture 2">
            <a:extLst>
              <a:ext uri="{FF2B5EF4-FFF2-40B4-BE49-F238E27FC236}">
                <a16:creationId xmlns:a16="http://schemas.microsoft.com/office/drawing/2014/main" id="{302595C8-6F1D-CD4F-B91C-5FF058B53A58}"/>
              </a:ext>
            </a:extLst>
          </p:cNvPr>
          <p:cNvPicPr>
            <a:picLocks noChangeAspect="1"/>
          </p:cNvPicPr>
          <p:nvPr/>
        </p:nvPicPr>
        <p:blipFill>
          <a:blip r:embed="rId7"/>
          <a:stretch>
            <a:fillRect/>
          </a:stretch>
        </p:blipFill>
        <p:spPr>
          <a:xfrm>
            <a:off x="1895794" y="2582813"/>
            <a:ext cx="390205" cy="390205"/>
          </a:xfrm>
          <a:prstGeom prst="rect">
            <a:avLst/>
          </a:prstGeom>
        </p:spPr>
      </p:pic>
      <p:pic>
        <p:nvPicPr>
          <p:cNvPr id="5" name="Picture 4">
            <a:extLst>
              <a:ext uri="{FF2B5EF4-FFF2-40B4-BE49-F238E27FC236}">
                <a16:creationId xmlns:a16="http://schemas.microsoft.com/office/drawing/2014/main" id="{2E3B226B-AE6B-8147-9012-B55806968D20}"/>
              </a:ext>
            </a:extLst>
          </p:cNvPr>
          <p:cNvPicPr>
            <a:picLocks noChangeAspect="1"/>
          </p:cNvPicPr>
          <p:nvPr/>
        </p:nvPicPr>
        <p:blipFill>
          <a:blip r:embed="rId7"/>
          <a:stretch>
            <a:fillRect/>
          </a:stretch>
        </p:blipFill>
        <p:spPr>
          <a:xfrm>
            <a:off x="1965986" y="3134638"/>
            <a:ext cx="211195" cy="211195"/>
          </a:xfrm>
          <a:prstGeom prst="rect">
            <a:avLst/>
          </a:prstGeom>
        </p:spPr>
      </p:pic>
    </p:spTree>
    <p:extLst>
      <p:ext uri="{BB962C8B-B14F-4D97-AF65-F5344CB8AC3E}">
        <p14:creationId xmlns:p14="http://schemas.microsoft.com/office/powerpoint/2010/main" val="10764019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areers Wales Logo">
            <a:extLst>
              <a:ext uri="{FF2B5EF4-FFF2-40B4-BE49-F238E27FC236}">
                <a16:creationId xmlns:a16="http://schemas.microsoft.com/office/drawing/2014/main" id="{848040C5-3CC1-A646-9EA8-F9FC1FF175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8377" y="332656"/>
            <a:ext cx="2125391" cy="580288"/>
          </a:xfrm>
          <a:prstGeom prst="rect">
            <a:avLst/>
          </a:prstGeom>
        </p:spPr>
      </p:pic>
      <p:sp>
        <p:nvSpPr>
          <p:cNvPr id="10" name="TextBox 9">
            <a:extLst>
              <a:ext uri="{FF2B5EF4-FFF2-40B4-BE49-F238E27FC236}">
                <a16:creationId xmlns:a16="http://schemas.microsoft.com/office/drawing/2014/main" id="{05673DA8-69BC-A746-AD34-DEF278A9A599}"/>
              </a:ext>
            </a:extLst>
          </p:cNvPr>
          <p:cNvSpPr txBox="1"/>
          <p:nvPr/>
        </p:nvSpPr>
        <p:spPr>
          <a:xfrm>
            <a:off x="2987824" y="622800"/>
            <a:ext cx="5688632" cy="1200329"/>
          </a:xfrm>
          <a:prstGeom prst="rect">
            <a:avLst/>
          </a:prstGeom>
          <a:noFill/>
          <a:ln>
            <a:noFill/>
          </a:ln>
        </p:spPr>
        <p:txBody>
          <a:bodyPr wrap="square" rtlCol="0">
            <a:spAutoFit/>
          </a:bodyPr>
          <a:lstStyle/>
          <a:p>
            <a:r>
              <a:rPr lang="en-GB" b="1">
                <a:solidFill>
                  <a:srgbClr val="7566A2"/>
                </a:solidFill>
                <a:latin typeface="Azo Sans" panose="020B0603030303020204" pitchFamily="34" charset="77"/>
              </a:rPr>
              <a:t>S</a:t>
            </a:r>
            <a:r>
              <a:rPr lang="en-US" b="1" err="1">
                <a:solidFill>
                  <a:srgbClr val="7566A2"/>
                </a:solidFill>
                <a:latin typeface="Azo Sans" panose="020B0603030303020204" pitchFamily="34" charset="77"/>
              </a:rPr>
              <a:t>ara</a:t>
            </a:r>
            <a:r>
              <a:rPr lang="en-US" b="1">
                <a:solidFill>
                  <a:srgbClr val="7566A2"/>
                </a:solidFill>
                <a:latin typeface="Azo Sans" panose="020B0603030303020204" pitchFamily="34" charset="77"/>
              </a:rPr>
              <a:t> talks to her school Careers Adviser because she is worried that she might be making the wrong career choice and choosing subjects that are not right for her.</a:t>
            </a:r>
          </a:p>
        </p:txBody>
      </p:sp>
      <p:sp>
        <p:nvSpPr>
          <p:cNvPr id="8" name="Rounded Rectangle 7">
            <a:extLst>
              <a:ext uri="{FF2B5EF4-FFF2-40B4-BE49-F238E27FC236}">
                <a16:creationId xmlns:a16="http://schemas.microsoft.com/office/drawing/2014/main" id="{28667CAA-EDEC-874F-9400-8A4F1337C3ED}"/>
              </a:ext>
            </a:extLst>
          </p:cNvPr>
          <p:cNvSpPr/>
          <p:nvPr/>
        </p:nvSpPr>
        <p:spPr>
          <a:xfrm>
            <a:off x="358377" y="2500965"/>
            <a:ext cx="8462066" cy="3590346"/>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atin typeface="Azo Sans" panose="020B0603030303020204" pitchFamily="34" charset="77"/>
                <a:cs typeface="Calibri"/>
              </a:rPr>
              <a:t>The Careers Adviser and Sara together discuss her option choices and career ideas. The Careers Adviser explains that although option choices are important, the subjects she is thinking of choosing are broad enough to give her plenty of career choices in the future. </a:t>
            </a:r>
          </a:p>
          <a:p>
            <a:endParaRPr lang="en-GB">
              <a:latin typeface="Azo Sans" panose="020B0603030303020204" pitchFamily="34" charset="77"/>
              <a:cs typeface="Calibri"/>
            </a:endParaRPr>
          </a:p>
          <a:p>
            <a:r>
              <a:rPr lang="en-GB">
                <a:latin typeface="Azo Sans" panose="020B0603030303020204" pitchFamily="34" charset="77"/>
                <a:cs typeface="Calibri"/>
              </a:rPr>
              <a:t>Sara begins to realise that her career ideas may change as she learns more from her future subjects and researches the subjects she likes.  </a:t>
            </a:r>
          </a:p>
          <a:p>
            <a:endParaRPr lang="en-GB">
              <a:latin typeface="Azo Sans" panose="020B0603030303020204" pitchFamily="34" charset="77"/>
              <a:cs typeface="Calibri"/>
            </a:endParaRPr>
          </a:p>
          <a:p>
            <a:r>
              <a:rPr lang="en-GB">
                <a:latin typeface="Azo Sans" panose="020B0603030303020204" pitchFamily="34" charset="77"/>
                <a:cs typeface="Calibri"/>
              </a:rPr>
              <a:t>Although she is worried that she may change her mind in the future, she knows its ok to change career ideas.  If she does, she knows how to make a new plan by using what she has learnt planning her career so far.  </a:t>
            </a:r>
          </a:p>
        </p:txBody>
      </p:sp>
      <p:pic>
        <p:nvPicPr>
          <p:cNvPr id="9" name="Picture 8">
            <a:extLst>
              <a:ext uri="{FF2B5EF4-FFF2-40B4-BE49-F238E27FC236}">
                <a16:creationId xmlns:a16="http://schemas.microsoft.com/office/drawing/2014/main" id="{A185CF67-DFE2-0143-A041-378CC5C143E6}"/>
              </a:ext>
            </a:extLst>
          </p:cNvPr>
          <p:cNvPicPr>
            <a:picLocks noChangeAspect="1"/>
          </p:cNvPicPr>
          <p:nvPr/>
        </p:nvPicPr>
        <p:blipFill>
          <a:blip r:embed="rId4"/>
          <a:stretch>
            <a:fillRect/>
          </a:stretch>
        </p:blipFill>
        <p:spPr>
          <a:xfrm>
            <a:off x="8172400" y="5915817"/>
            <a:ext cx="704061" cy="667644"/>
          </a:xfrm>
          <a:prstGeom prst="rect">
            <a:avLst/>
          </a:prstGeom>
        </p:spPr>
      </p:pic>
      <p:sp>
        <p:nvSpPr>
          <p:cNvPr id="11" name="Rectangle 10">
            <a:extLst>
              <a:ext uri="{FF2B5EF4-FFF2-40B4-BE49-F238E27FC236}">
                <a16:creationId xmlns:a16="http://schemas.microsoft.com/office/drawing/2014/main" id="{1399988A-C9E6-FF4B-BE45-271A0885CE08}"/>
              </a:ext>
            </a:extLst>
          </p:cNvPr>
          <p:cNvSpPr/>
          <p:nvPr/>
        </p:nvSpPr>
        <p:spPr>
          <a:xfrm>
            <a:off x="0" y="6708913"/>
            <a:ext cx="2293200" cy="159810"/>
          </a:xfrm>
          <a:prstGeom prst="rect">
            <a:avLst/>
          </a:prstGeom>
          <a:solidFill>
            <a:srgbClr val="7666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AED12B6-5882-2545-AA30-4B36D8B93F92}"/>
              </a:ext>
            </a:extLst>
          </p:cNvPr>
          <p:cNvSpPr/>
          <p:nvPr/>
        </p:nvSpPr>
        <p:spPr>
          <a:xfrm>
            <a:off x="2285999" y="6708913"/>
            <a:ext cx="2293200" cy="159810"/>
          </a:xfrm>
          <a:prstGeom prst="rect">
            <a:avLst/>
          </a:prstGeom>
          <a:solidFill>
            <a:srgbClr val="009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0F95615-66FD-8D46-A742-32842C729E32}"/>
              </a:ext>
            </a:extLst>
          </p:cNvPr>
          <p:cNvSpPr/>
          <p:nvPr/>
        </p:nvSpPr>
        <p:spPr>
          <a:xfrm>
            <a:off x="4571997" y="6708913"/>
            <a:ext cx="2293200" cy="159810"/>
          </a:xfrm>
          <a:prstGeom prst="rect">
            <a:avLst/>
          </a:prstGeom>
          <a:solidFill>
            <a:srgbClr val="F29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AEDBC58-1FD2-884E-AB49-41F7F7C8EE80}"/>
              </a:ext>
            </a:extLst>
          </p:cNvPr>
          <p:cNvSpPr/>
          <p:nvPr/>
        </p:nvSpPr>
        <p:spPr>
          <a:xfrm>
            <a:off x="6856864" y="6708913"/>
            <a:ext cx="2281598" cy="159810"/>
          </a:xfrm>
          <a:prstGeom prst="rect">
            <a:avLst/>
          </a:prstGeom>
          <a:solidFill>
            <a:srgbClr val="CC55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9F55D71-9170-AD45-B8A7-5CD4A7C85FC3}"/>
              </a:ext>
            </a:extLst>
          </p:cNvPr>
          <p:cNvSpPr txBox="1"/>
          <p:nvPr/>
        </p:nvSpPr>
        <p:spPr>
          <a:xfrm>
            <a:off x="129777" y="6363196"/>
            <a:ext cx="3711785" cy="276999"/>
          </a:xfrm>
          <a:prstGeom prst="rect">
            <a:avLst/>
          </a:prstGeom>
          <a:noFill/>
        </p:spPr>
        <p:txBody>
          <a:bodyPr wrap="none" rtlCol="0">
            <a:spAutoFit/>
          </a:bodyPr>
          <a:lstStyle/>
          <a:p>
            <a:r>
              <a:rPr lang="en-US" sz="1200" b="1" err="1">
                <a:solidFill>
                  <a:srgbClr val="0096AA"/>
                </a:solidFill>
                <a:latin typeface="Arial" panose="020B0604020202020204" pitchFamily="34" charset="0"/>
                <a:cs typeface="Arial" panose="020B0604020202020204" pitchFamily="34" charset="0"/>
              </a:rPr>
              <a:t>gyrfacymru.llyw.cymru</a:t>
            </a:r>
            <a:r>
              <a:rPr lang="en-US" sz="1200" b="1">
                <a:solidFill>
                  <a:srgbClr val="0096AA"/>
                </a:solidFill>
                <a:latin typeface="Arial" panose="020B0604020202020204" pitchFamily="34" charset="0"/>
                <a:cs typeface="Arial" panose="020B0604020202020204" pitchFamily="34" charset="0"/>
              </a:rPr>
              <a:t> | </a:t>
            </a:r>
            <a:r>
              <a:rPr lang="en-US" sz="1200" b="1" err="1">
                <a:solidFill>
                  <a:srgbClr val="0096AA"/>
                </a:solidFill>
                <a:latin typeface="Arial" panose="020B0604020202020204" pitchFamily="34" charset="0"/>
                <a:cs typeface="Arial" panose="020B0604020202020204" pitchFamily="34" charset="0"/>
              </a:rPr>
              <a:t>careerswales.gov.wales</a:t>
            </a:r>
            <a:endParaRPr lang="en-US" sz="1200" b="1">
              <a:solidFill>
                <a:srgbClr val="0096AA"/>
              </a:solidFill>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BB86C365-4DFE-A647-A35F-D79BC8E2E4B3}"/>
              </a:ext>
            </a:extLst>
          </p:cNvPr>
          <p:cNvPicPr>
            <a:picLocks noChangeAspect="1"/>
          </p:cNvPicPr>
          <p:nvPr/>
        </p:nvPicPr>
        <p:blipFill>
          <a:blip r:embed="rId5"/>
          <a:stretch>
            <a:fillRect/>
          </a:stretch>
        </p:blipFill>
        <p:spPr>
          <a:xfrm>
            <a:off x="358377" y="1162007"/>
            <a:ext cx="1089895" cy="1089895"/>
          </a:xfrm>
          <a:prstGeom prst="rect">
            <a:avLst/>
          </a:prstGeom>
        </p:spPr>
      </p:pic>
      <p:pic>
        <p:nvPicPr>
          <p:cNvPr id="16" name="Picture 15">
            <a:extLst>
              <a:ext uri="{FF2B5EF4-FFF2-40B4-BE49-F238E27FC236}">
                <a16:creationId xmlns:a16="http://schemas.microsoft.com/office/drawing/2014/main" id="{50B63395-AF82-C746-AE41-7FC986C4569A}"/>
              </a:ext>
            </a:extLst>
          </p:cNvPr>
          <p:cNvPicPr>
            <a:picLocks noChangeAspect="1"/>
          </p:cNvPicPr>
          <p:nvPr/>
        </p:nvPicPr>
        <p:blipFill>
          <a:blip r:embed="rId6"/>
          <a:stretch>
            <a:fillRect/>
          </a:stretch>
        </p:blipFill>
        <p:spPr>
          <a:xfrm>
            <a:off x="1657274" y="981662"/>
            <a:ext cx="1089895" cy="1329027"/>
          </a:xfrm>
          <a:prstGeom prst="rect">
            <a:avLst/>
          </a:prstGeom>
        </p:spPr>
      </p:pic>
    </p:spTree>
    <p:extLst>
      <p:ext uri="{BB962C8B-B14F-4D97-AF65-F5344CB8AC3E}">
        <p14:creationId xmlns:p14="http://schemas.microsoft.com/office/powerpoint/2010/main" val="25701415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BEB78C08-F5D1-1A41-945A-00E36E1301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3587" y="1384311"/>
            <a:ext cx="2394972" cy="4419681"/>
          </a:xfrm>
          <a:prstGeom prst="rect">
            <a:avLst/>
          </a:prstGeom>
        </p:spPr>
      </p:pic>
      <p:pic>
        <p:nvPicPr>
          <p:cNvPr id="6" name="Picture 5" descr="Careers Wales Logo">
            <a:extLst>
              <a:ext uri="{FF2B5EF4-FFF2-40B4-BE49-F238E27FC236}">
                <a16:creationId xmlns:a16="http://schemas.microsoft.com/office/drawing/2014/main" id="{848040C5-3CC1-A646-9EA8-F9FC1FF175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8377" y="332656"/>
            <a:ext cx="2125391" cy="580288"/>
          </a:xfrm>
          <a:prstGeom prst="rect">
            <a:avLst/>
          </a:prstGeom>
        </p:spPr>
      </p:pic>
      <p:sp>
        <p:nvSpPr>
          <p:cNvPr id="10" name="TextBox 9">
            <a:extLst>
              <a:ext uri="{FF2B5EF4-FFF2-40B4-BE49-F238E27FC236}">
                <a16:creationId xmlns:a16="http://schemas.microsoft.com/office/drawing/2014/main" id="{05673DA8-69BC-A746-AD34-DEF278A9A599}"/>
              </a:ext>
            </a:extLst>
          </p:cNvPr>
          <p:cNvSpPr txBox="1"/>
          <p:nvPr/>
        </p:nvSpPr>
        <p:spPr>
          <a:xfrm>
            <a:off x="2987824" y="947274"/>
            <a:ext cx="5688632" cy="2646878"/>
          </a:xfrm>
          <a:prstGeom prst="rect">
            <a:avLst/>
          </a:prstGeom>
          <a:noFill/>
          <a:ln>
            <a:noFill/>
          </a:ln>
        </p:spPr>
        <p:txBody>
          <a:bodyPr wrap="square" rtlCol="0">
            <a:spAutoFit/>
          </a:bodyPr>
          <a:lstStyle/>
          <a:p>
            <a:r>
              <a:rPr lang="en-GB" b="1">
                <a:solidFill>
                  <a:srgbClr val="7566A2"/>
                </a:solidFill>
                <a:latin typeface="Azo Sans" panose="020B0603030303020204" pitchFamily="34" charset="77"/>
              </a:rPr>
              <a:t>Sara uses all this information and decides she would like to take Health and Social Care, ICT and French. </a:t>
            </a:r>
            <a:endParaRPr lang="en-GB" sz="1600">
              <a:solidFill>
                <a:srgbClr val="0595A9"/>
              </a:solidFill>
              <a:latin typeface="Azo Sans" panose="020B0603030303020204" pitchFamily="34" charset="77"/>
            </a:endParaRPr>
          </a:p>
          <a:p>
            <a:endParaRPr lang="en-GB" sz="1600">
              <a:solidFill>
                <a:srgbClr val="0595A9"/>
              </a:solidFill>
              <a:latin typeface="Azo Sans" panose="020B0603030303020204" pitchFamily="34" charset="77"/>
            </a:endParaRPr>
          </a:p>
          <a:p>
            <a:r>
              <a:rPr lang="en-GB" sz="1600">
                <a:solidFill>
                  <a:srgbClr val="0595A9"/>
                </a:solidFill>
                <a:latin typeface="Azo Sans" panose="020B0603030303020204" pitchFamily="34" charset="77"/>
              </a:rPr>
              <a:t>She enjoys these subjects and is good at ICT and French.  She also likes how and what she would be learning over the next few years.  </a:t>
            </a:r>
          </a:p>
          <a:p>
            <a:endParaRPr lang="en-GB" sz="1600">
              <a:solidFill>
                <a:srgbClr val="0595A9"/>
              </a:solidFill>
              <a:latin typeface="Azo Sans" panose="020B0603030303020204" pitchFamily="34" charset="77"/>
            </a:endParaRPr>
          </a:p>
          <a:p>
            <a:r>
              <a:rPr lang="en-GB" sz="1600">
                <a:solidFill>
                  <a:srgbClr val="0595A9"/>
                </a:solidFill>
                <a:latin typeface="Azo Sans" panose="020B0603030303020204" pitchFamily="34" charset="77"/>
              </a:rPr>
              <a:t>She thinks these subjects will keep her career ideas open and match some of the ideas from the Buzz quiz. </a:t>
            </a:r>
          </a:p>
        </p:txBody>
      </p:sp>
      <p:sp>
        <p:nvSpPr>
          <p:cNvPr id="5" name="Rectangle 4">
            <a:extLst>
              <a:ext uri="{FF2B5EF4-FFF2-40B4-BE49-F238E27FC236}">
                <a16:creationId xmlns:a16="http://schemas.microsoft.com/office/drawing/2014/main" id="{ED705235-F572-CC40-BE99-264E33245352}"/>
              </a:ext>
            </a:extLst>
          </p:cNvPr>
          <p:cNvSpPr/>
          <p:nvPr/>
        </p:nvSpPr>
        <p:spPr>
          <a:xfrm>
            <a:off x="0" y="6708913"/>
            <a:ext cx="2293200" cy="159810"/>
          </a:xfrm>
          <a:prstGeom prst="rect">
            <a:avLst/>
          </a:prstGeom>
          <a:solidFill>
            <a:srgbClr val="7666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63AC318-6819-F54F-BA77-3B2C2A031848}"/>
              </a:ext>
            </a:extLst>
          </p:cNvPr>
          <p:cNvSpPr/>
          <p:nvPr/>
        </p:nvSpPr>
        <p:spPr>
          <a:xfrm>
            <a:off x="2285999" y="6708913"/>
            <a:ext cx="2293200" cy="159810"/>
          </a:xfrm>
          <a:prstGeom prst="rect">
            <a:avLst/>
          </a:prstGeom>
          <a:solidFill>
            <a:srgbClr val="009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F57132DD-C404-AC46-9C34-147077F4D69C}"/>
              </a:ext>
            </a:extLst>
          </p:cNvPr>
          <p:cNvSpPr/>
          <p:nvPr/>
        </p:nvSpPr>
        <p:spPr>
          <a:xfrm>
            <a:off x="4571997" y="6708913"/>
            <a:ext cx="2293200" cy="159810"/>
          </a:xfrm>
          <a:prstGeom prst="rect">
            <a:avLst/>
          </a:prstGeom>
          <a:solidFill>
            <a:srgbClr val="F29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3CA4FA6-85CF-BD42-A9BD-9C36A6E7694B}"/>
              </a:ext>
            </a:extLst>
          </p:cNvPr>
          <p:cNvSpPr/>
          <p:nvPr/>
        </p:nvSpPr>
        <p:spPr>
          <a:xfrm>
            <a:off x="6856864" y="6708913"/>
            <a:ext cx="2281598" cy="159810"/>
          </a:xfrm>
          <a:prstGeom prst="rect">
            <a:avLst/>
          </a:prstGeom>
          <a:solidFill>
            <a:srgbClr val="CC55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700BF26-8758-0B4C-B5E9-E3E15F856FA3}"/>
              </a:ext>
            </a:extLst>
          </p:cNvPr>
          <p:cNvSpPr txBox="1"/>
          <p:nvPr/>
        </p:nvSpPr>
        <p:spPr>
          <a:xfrm>
            <a:off x="129777" y="6363196"/>
            <a:ext cx="3711785" cy="276999"/>
          </a:xfrm>
          <a:prstGeom prst="rect">
            <a:avLst/>
          </a:prstGeom>
          <a:noFill/>
        </p:spPr>
        <p:txBody>
          <a:bodyPr wrap="none" rtlCol="0">
            <a:spAutoFit/>
          </a:bodyPr>
          <a:lstStyle/>
          <a:p>
            <a:r>
              <a:rPr lang="en-US" sz="1200" b="1" err="1">
                <a:solidFill>
                  <a:srgbClr val="0096AA"/>
                </a:solidFill>
                <a:latin typeface="Arial" panose="020B0604020202020204" pitchFamily="34" charset="0"/>
                <a:cs typeface="Arial" panose="020B0604020202020204" pitchFamily="34" charset="0"/>
              </a:rPr>
              <a:t>gyrfacymru.llyw.cymru</a:t>
            </a:r>
            <a:r>
              <a:rPr lang="en-US" sz="1200" b="1">
                <a:solidFill>
                  <a:srgbClr val="0096AA"/>
                </a:solidFill>
                <a:latin typeface="Arial" panose="020B0604020202020204" pitchFamily="34" charset="0"/>
                <a:cs typeface="Arial" panose="020B0604020202020204" pitchFamily="34" charset="0"/>
              </a:rPr>
              <a:t> | </a:t>
            </a:r>
            <a:r>
              <a:rPr lang="en-US" sz="1200" b="1" err="1">
                <a:solidFill>
                  <a:srgbClr val="0096AA"/>
                </a:solidFill>
                <a:latin typeface="Arial" panose="020B0604020202020204" pitchFamily="34" charset="0"/>
                <a:cs typeface="Arial" panose="020B0604020202020204" pitchFamily="34" charset="0"/>
              </a:rPr>
              <a:t>careerswales.gov.wales</a:t>
            </a:r>
            <a:endParaRPr lang="en-US" sz="1200" b="1">
              <a:solidFill>
                <a:srgbClr val="0096AA"/>
              </a:solidFill>
              <a:latin typeface="Arial" panose="020B060402020202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51474CB5-0090-8D45-9690-2487493CDA4C}"/>
              </a:ext>
            </a:extLst>
          </p:cNvPr>
          <p:cNvPicPr>
            <a:picLocks noChangeAspect="1"/>
          </p:cNvPicPr>
          <p:nvPr/>
        </p:nvPicPr>
        <p:blipFill>
          <a:blip r:embed="rId4"/>
          <a:stretch>
            <a:fillRect/>
          </a:stretch>
        </p:blipFill>
        <p:spPr>
          <a:xfrm>
            <a:off x="8172400" y="5915817"/>
            <a:ext cx="704061" cy="667644"/>
          </a:xfrm>
          <a:prstGeom prst="rect">
            <a:avLst/>
          </a:prstGeom>
        </p:spPr>
      </p:pic>
      <p:pic>
        <p:nvPicPr>
          <p:cNvPr id="13" name="Picture 12">
            <a:extLst>
              <a:ext uri="{FF2B5EF4-FFF2-40B4-BE49-F238E27FC236}">
                <a16:creationId xmlns:a16="http://schemas.microsoft.com/office/drawing/2014/main" id="{F90A5C4F-E3C6-F84A-A4BC-541A69F1540C}"/>
              </a:ext>
            </a:extLst>
          </p:cNvPr>
          <p:cNvPicPr>
            <a:picLocks noChangeAspect="1"/>
          </p:cNvPicPr>
          <p:nvPr/>
        </p:nvPicPr>
        <p:blipFill>
          <a:blip r:embed="rId5"/>
          <a:stretch>
            <a:fillRect/>
          </a:stretch>
        </p:blipFill>
        <p:spPr>
          <a:xfrm>
            <a:off x="3159892" y="3919360"/>
            <a:ext cx="1431032" cy="1431032"/>
          </a:xfrm>
          <a:prstGeom prst="rect">
            <a:avLst/>
          </a:prstGeom>
        </p:spPr>
      </p:pic>
      <p:pic>
        <p:nvPicPr>
          <p:cNvPr id="2" name="Picture 1">
            <a:extLst>
              <a:ext uri="{FF2B5EF4-FFF2-40B4-BE49-F238E27FC236}">
                <a16:creationId xmlns:a16="http://schemas.microsoft.com/office/drawing/2014/main" id="{7A0B741A-AD58-5544-B044-3898D49D6039}"/>
              </a:ext>
            </a:extLst>
          </p:cNvPr>
          <p:cNvPicPr>
            <a:picLocks noChangeAspect="1"/>
          </p:cNvPicPr>
          <p:nvPr/>
        </p:nvPicPr>
        <p:blipFill>
          <a:blip r:embed="rId6"/>
          <a:stretch>
            <a:fillRect/>
          </a:stretch>
        </p:blipFill>
        <p:spPr>
          <a:xfrm>
            <a:off x="4924411" y="3910336"/>
            <a:ext cx="1431032" cy="1431032"/>
          </a:xfrm>
          <a:prstGeom prst="rect">
            <a:avLst/>
          </a:prstGeom>
        </p:spPr>
      </p:pic>
      <p:pic>
        <p:nvPicPr>
          <p:cNvPr id="3" name="Picture 2">
            <a:extLst>
              <a:ext uri="{FF2B5EF4-FFF2-40B4-BE49-F238E27FC236}">
                <a16:creationId xmlns:a16="http://schemas.microsoft.com/office/drawing/2014/main" id="{5FF7C6B4-25D9-364C-A5D4-2E79B9E1BF84}"/>
              </a:ext>
            </a:extLst>
          </p:cNvPr>
          <p:cNvPicPr>
            <a:picLocks noChangeAspect="1"/>
          </p:cNvPicPr>
          <p:nvPr/>
        </p:nvPicPr>
        <p:blipFill>
          <a:blip r:embed="rId7"/>
          <a:stretch>
            <a:fillRect/>
          </a:stretch>
        </p:blipFill>
        <p:spPr>
          <a:xfrm>
            <a:off x="6724611" y="3919360"/>
            <a:ext cx="1431032" cy="1431032"/>
          </a:xfrm>
          <a:prstGeom prst="rect">
            <a:avLst/>
          </a:prstGeom>
        </p:spPr>
      </p:pic>
    </p:spTree>
    <p:extLst>
      <p:ext uri="{BB962C8B-B14F-4D97-AF65-F5344CB8AC3E}">
        <p14:creationId xmlns:p14="http://schemas.microsoft.com/office/powerpoint/2010/main" val="40238982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areers Wales Logo">
            <a:extLst>
              <a:ext uri="{FF2B5EF4-FFF2-40B4-BE49-F238E27FC236}">
                <a16:creationId xmlns:a16="http://schemas.microsoft.com/office/drawing/2014/main" id="{848040C5-3CC1-A646-9EA8-F9FC1FF175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8377" y="332656"/>
            <a:ext cx="2125391" cy="580288"/>
          </a:xfrm>
          <a:prstGeom prst="rect">
            <a:avLst/>
          </a:prstGeom>
        </p:spPr>
      </p:pic>
      <p:sp>
        <p:nvSpPr>
          <p:cNvPr id="10" name="TextBox 9">
            <a:extLst>
              <a:ext uri="{FF2B5EF4-FFF2-40B4-BE49-F238E27FC236}">
                <a16:creationId xmlns:a16="http://schemas.microsoft.com/office/drawing/2014/main" id="{05673DA8-69BC-A746-AD34-DEF278A9A599}"/>
              </a:ext>
            </a:extLst>
          </p:cNvPr>
          <p:cNvSpPr txBox="1"/>
          <p:nvPr/>
        </p:nvSpPr>
        <p:spPr>
          <a:xfrm>
            <a:off x="2987824" y="565807"/>
            <a:ext cx="5688632" cy="923330"/>
          </a:xfrm>
          <a:prstGeom prst="rect">
            <a:avLst/>
          </a:prstGeom>
          <a:noFill/>
          <a:ln>
            <a:noFill/>
          </a:ln>
        </p:spPr>
        <p:txBody>
          <a:bodyPr wrap="square" rtlCol="0">
            <a:spAutoFit/>
          </a:bodyPr>
          <a:lstStyle/>
          <a:p>
            <a:r>
              <a:rPr lang="en-GB" b="1">
                <a:solidFill>
                  <a:srgbClr val="7566A2"/>
                </a:solidFill>
                <a:latin typeface="Azo Sans" panose="020B0603030303020204" pitchFamily="34" charset="77"/>
              </a:rPr>
              <a:t>Deciding what you are going to study for the next few years is a big decision and can feel confusing and worrying.</a:t>
            </a:r>
          </a:p>
        </p:txBody>
      </p:sp>
      <p:sp>
        <p:nvSpPr>
          <p:cNvPr id="8" name="Rounded Rectangle 7">
            <a:extLst>
              <a:ext uri="{FF2B5EF4-FFF2-40B4-BE49-F238E27FC236}">
                <a16:creationId xmlns:a16="http://schemas.microsoft.com/office/drawing/2014/main" id="{28667CAA-EDEC-874F-9400-8A4F1337C3ED}"/>
              </a:ext>
            </a:extLst>
          </p:cNvPr>
          <p:cNvSpPr/>
          <p:nvPr/>
        </p:nvSpPr>
        <p:spPr>
          <a:xfrm>
            <a:off x="222920" y="1653237"/>
            <a:ext cx="8653541" cy="4479483"/>
          </a:xfrm>
          <a:prstGeom prst="roundRect">
            <a:avLst/>
          </a:prstGeom>
          <a:solidFill>
            <a:srgbClr val="0595A9"/>
          </a:solidFill>
          <a:ln>
            <a:solidFill>
              <a:srgbClr val="0595A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b="1">
                <a:latin typeface="Azo Sans" panose="020B0603030303020204" pitchFamily="34" charset="77"/>
                <a:cs typeface="Calibri"/>
              </a:rPr>
              <a:t>Here are some more hints and tips to help you decide:</a:t>
            </a:r>
          </a:p>
          <a:p>
            <a:endParaRPr lang="en-GB">
              <a:latin typeface="Azo Sans" panose="020B0603030303020204" pitchFamily="34" charset="77"/>
              <a:cs typeface="Calibri"/>
            </a:endParaRPr>
          </a:p>
          <a:p>
            <a:pPr marL="285750" indent="-285750">
              <a:buFont typeface="Arial" panose="020B0604020202020204" pitchFamily="34" charset="0"/>
              <a:buChar char="•"/>
            </a:pPr>
            <a:r>
              <a:rPr lang="en-GB">
                <a:latin typeface="Azo Sans" panose="020B0603030303020204" pitchFamily="34" charset="77"/>
                <a:cs typeface="Calibri"/>
              </a:rPr>
              <a:t>Make a Pros and Cons list for each subject and/or job </a:t>
            </a:r>
          </a:p>
          <a:p>
            <a:pPr marL="285750" indent="-285750">
              <a:buFont typeface="Arial" panose="020B0604020202020204" pitchFamily="34" charset="0"/>
              <a:buChar char="•"/>
            </a:pPr>
            <a:r>
              <a:rPr lang="en-GB">
                <a:latin typeface="Azo Sans" panose="020B0603030303020204" pitchFamily="34" charset="77"/>
                <a:cs typeface="Calibri"/>
              </a:rPr>
              <a:t>Get all the information you need before deciding</a:t>
            </a:r>
          </a:p>
          <a:p>
            <a:pPr marL="285750" indent="-285750">
              <a:buFont typeface="Arial" panose="020B0604020202020204" pitchFamily="34" charset="0"/>
              <a:buChar char="•"/>
            </a:pPr>
            <a:r>
              <a:rPr lang="en-GB">
                <a:latin typeface="Azo Sans" panose="020B0603030303020204" pitchFamily="34" charset="77"/>
                <a:cs typeface="Calibri"/>
              </a:rPr>
              <a:t>Think about what you are good at (and not so good at)</a:t>
            </a:r>
          </a:p>
          <a:p>
            <a:pPr marL="285750" indent="-285750">
              <a:buFont typeface="Arial" panose="020B0604020202020204" pitchFamily="34" charset="0"/>
              <a:buChar char="•"/>
            </a:pPr>
            <a:r>
              <a:rPr lang="en-GB">
                <a:latin typeface="Azo Sans" panose="020B0603030303020204" pitchFamily="34" charset="77"/>
                <a:cs typeface="Calibri"/>
              </a:rPr>
              <a:t>Think about how you like to learn – do you prefer lots of coursework or doing exams?</a:t>
            </a:r>
          </a:p>
          <a:p>
            <a:pPr marL="285750" indent="-285750">
              <a:buFont typeface="Arial" panose="020B0604020202020204" pitchFamily="34" charset="0"/>
              <a:buChar char="•"/>
            </a:pPr>
            <a:r>
              <a:rPr lang="en-GB">
                <a:latin typeface="Azo Sans" panose="020B0603030303020204" pitchFamily="34" charset="77"/>
                <a:cs typeface="Calibri"/>
              </a:rPr>
              <a:t>Remember what you enjoy doing in your subjects</a:t>
            </a:r>
          </a:p>
          <a:p>
            <a:pPr marL="285750" indent="-285750">
              <a:buFont typeface="Arial" panose="020B0604020202020204" pitchFamily="34" charset="0"/>
              <a:buChar char="•"/>
            </a:pPr>
            <a:r>
              <a:rPr lang="en-GB">
                <a:latin typeface="Azo Sans" panose="020B0603030303020204" pitchFamily="34" charset="77"/>
                <a:cs typeface="Calibri"/>
              </a:rPr>
              <a:t>Don’t decide something because your friends are – we are all good at different things</a:t>
            </a:r>
          </a:p>
          <a:p>
            <a:pPr marL="285750" indent="-285750">
              <a:buFont typeface="Arial" panose="020B0604020202020204" pitchFamily="34" charset="0"/>
              <a:buChar char="•"/>
            </a:pPr>
            <a:r>
              <a:rPr lang="en-GB">
                <a:latin typeface="Azo Sans" panose="020B0603030303020204" pitchFamily="34" charset="77"/>
                <a:cs typeface="Calibri"/>
              </a:rPr>
              <a:t>If you do have a job idea, research it! Some jobs need certain GCSEs. </a:t>
            </a:r>
          </a:p>
          <a:p>
            <a:pPr marL="285750" indent="-285750">
              <a:buFont typeface="Arial" panose="020B0604020202020204" pitchFamily="34" charset="0"/>
              <a:buChar char="•"/>
            </a:pPr>
            <a:r>
              <a:rPr lang="en-GB">
                <a:latin typeface="Azo Sans" panose="020B0603030303020204" pitchFamily="34" charset="77"/>
                <a:cs typeface="Calibri"/>
              </a:rPr>
              <a:t>If you don’t have a job idea use the Buzz Quiz or/and Job Matching Quiz on </a:t>
            </a:r>
            <a:r>
              <a:rPr lang="en-GB" err="1">
                <a:latin typeface="Azo Sans" panose="020B0603030303020204" pitchFamily="34" charset="77"/>
                <a:cs typeface="Calibri"/>
              </a:rPr>
              <a:t>careerswales.gov.wales</a:t>
            </a:r>
            <a:r>
              <a:rPr lang="en-GB">
                <a:latin typeface="Azo Sans" panose="020B0603030303020204" pitchFamily="34" charset="77"/>
                <a:cs typeface="Calibri"/>
              </a:rPr>
              <a:t> to give you some ideas based on your personality, interests and skills.</a:t>
            </a:r>
          </a:p>
          <a:p>
            <a:pPr marL="285750" indent="-285750">
              <a:buFont typeface="Arial" panose="020B0604020202020204" pitchFamily="34" charset="0"/>
              <a:buChar char="•"/>
            </a:pPr>
            <a:r>
              <a:rPr lang="en-GB">
                <a:latin typeface="Azo Sans" panose="020B0603030303020204" pitchFamily="34" charset="77"/>
                <a:cs typeface="Calibri"/>
              </a:rPr>
              <a:t>Talk to the people you trust around you</a:t>
            </a:r>
          </a:p>
        </p:txBody>
      </p:sp>
      <p:sp>
        <p:nvSpPr>
          <p:cNvPr id="7" name="Rectangle 6">
            <a:extLst>
              <a:ext uri="{FF2B5EF4-FFF2-40B4-BE49-F238E27FC236}">
                <a16:creationId xmlns:a16="http://schemas.microsoft.com/office/drawing/2014/main" id="{0663831A-4A95-9E4B-B57D-ED487A96F650}"/>
              </a:ext>
            </a:extLst>
          </p:cNvPr>
          <p:cNvSpPr/>
          <p:nvPr/>
        </p:nvSpPr>
        <p:spPr>
          <a:xfrm>
            <a:off x="0" y="6708913"/>
            <a:ext cx="2293200" cy="159810"/>
          </a:xfrm>
          <a:prstGeom prst="rect">
            <a:avLst/>
          </a:prstGeom>
          <a:solidFill>
            <a:srgbClr val="7666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82A469C-0FC2-7A41-80C6-E147FE85F16A}"/>
              </a:ext>
            </a:extLst>
          </p:cNvPr>
          <p:cNvSpPr/>
          <p:nvPr/>
        </p:nvSpPr>
        <p:spPr>
          <a:xfrm>
            <a:off x="2285999" y="6708913"/>
            <a:ext cx="2293200" cy="159810"/>
          </a:xfrm>
          <a:prstGeom prst="rect">
            <a:avLst/>
          </a:prstGeom>
          <a:solidFill>
            <a:srgbClr val="009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5659A3C-717B-B24F-AD24-B3349E7106AE}"/>
              </a:ext>
            </a:extLst>
          </p:cNvPr>
          <p:cNvSpPr/>
          <p:nvPr/>
        </p:nvSpPr>
        <p:spPr>
          <a:xfrm>
            <a:off x="4571997" y="6708913"/>
            <a:ext cx="2293200" cy="159810"/>
          </a:xfrm>
          <a:prstGeom prst="rect">
            <a:avLst/>
          </a:prstGeom>
          <a:solidFill>
            <a:srgbClr val="F29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8C4982A-125A-4847-9D05-7A293BDE9BDE}"/>
              </a:ext>
            </a:extLst>
          </p:cNvPr>
          <p:cNvSpPr/>
          <p:nvPr/>
        </p:nvSpPr>
        <p:spPr>
          <a:xfrm>
            <a:off x="6856864" y="6708913"/>
            <a:ext cx="2281598" cy="159810"/>
          </a:xfrm>
          <a:prstGeom prst="rect">
            <a:avLst/>
          </a:prstGeom>
          <a:solidFill>
            <a:srgbClr val="CC55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89DB974-073F-7343-B870-0E471ECFB104}"/>
              </a:ext>
            </a:extLst>
          </p:cNvPr>
          <p:cNvSpPr txBox="1"/>
          <p:nvPr/>
        </p:nvSpPr>
        <p:spPr>
          <a:xfrm>
            <a:off x="129777" y="6363196"/>
            <a:ext cx="3711785" cy="276999"/>
          </a:xfrm>
          <a:prstGeom prst="rect">
            <a:avLst/>
          </a:prstGeom>
          <a:noFill/>
        </p:spPr>
        <p:txBody>
          <a:bodyPr wrap="none" rtlCol="0">
            <a:spAutoFit/>
          </a:bodyPr>
          <a:lstStyle/>
          <a:p>
            <a:r>
              <a:rPr lang="en-US" sz="1200" b="1" err="1">
                <a:solidFill>
                  <a:srgbClr val="0096AA"/>
                </a:solidFill>
                <a:latin typeface="Arial" panose="020B0604020202020204" pitchFamily="34" charset="0"/>
                <a:cs typeface="Arial" panose="020B0604020202020204" pitchFamily="34" charset="0"/>
              </a:rPr>
              <a:t>gyrfacymru.llyw.cymru</a:t>
            </a:r>
            <a:r>
              <a:rPr lang="en-US" sz="1200" b="1">
                <a:solidFill>
                  <a:srgbClr val="0096AA"/>
                </a:solidFill>
                <a:latin typeface="Arial" panose="020B0604020202020204" pitchFamily="34" charset="0"/>
                <a:cs typeface="Arial" panose="020B0604020202020204" pitchFamily="34" charset="0"/>
              </a:rPr>
              <a:t> | </a:t>
            </a:r>
            <a:r>
              <a:rPr lang="en-US" sz="1200" b="1" err="1">
                <a:solidFill>
                  <a:srgbClr val="0096AA"/>
                </a:solidFill>
                <a:latin typeface="Arial" panose="020B0604020202020204" pitchFamily="34" charset="0"/>
                <a:cs typeface="Arial" panose="020B0604020202020204" pitchFamily="34" charset="0"/>
              </a:rPr>
              <a:t>careerswales.gov.wales</a:t>
            </a:r>
            <a:endParaRPr lang="en-US" sz="1200" b="1">
              <a:solidFill>
                <a:srgbClr val="0096AA"/>
              </a:solidFill>
              <a:latin typeface="Arial" panose="020B060402020202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EA1AC4C3-9D0E-874E-A95C-C56B65ACE837}"/>
              </a:ext>
            </a:extLst>
          </p:cNvPr>
          <p:cNvPicPr>
            <a:picLocks noChangeAspect="1"/>
          </p:cNvPicPr>
          <p:nvPr/>
        </p:nvPicPr>
        <p:blipFill>
          <a:blip r:embed="rId4"/>
          <a:stretch>
            <a:fillRect/>
          </a:stretch>
        </p:blipFill>
        <p:spPr>
          <a:xfrm>
            <a:off x="8172400" y="5915817"/>
            <a:ext cx="704061" cy="667644"/>
          </a:xfrm>
          <a:prstGeom prst="rect">
            <a:avLst/>
          </a:prstGeom>
        </p:spPr>
      </p:pic>
      <p:sp>
        <p:nvSpPr>
          <p:cNvPr id="3" name="TextBox 2">
            <a:extLst>
              <a:ext uri="{FF2B5EF4-FFF2-40B4-BE49-F238E27FC236}">
                <a16:creationId xmlns:a16="http://schemas.microsoft.com/office/drawing/2014/main" id="{BA53B595-2921-5D45-A9E7-A0CC88D79F80}"/>
              </a:ext>
            </a:extLst>
          </p:cNvPr>
          <p:cNvSpPr txBox="1"/>
          <p:nvPr/>
        </p:nvSpPr>
        <p:spPr>
          <a:xfrm>
            <a:off x="10080702" y="3936380"/>
            <a:ext cx="184731" cy="369332"/>
          </a:xfrm>
          <a:prstGeom prst="rect">
            <a:avLst/>
          </a:prstGeom>
          <a:noFill/>
        </p:spPr>
        <p:txBody>
          <a:bodyPr wrap="none" rtlCol="0">
            <a:spAutoFit/>
          </a:bodyPr>
          <a:lstStyle/>
          <a:p>
            <a:endParaRPr lang="en-US"/>
          </a:p>
        </p:txBody>
      </p:sp>
    </p:spTree>
    <p:extLst>
      <p:ext uri="{BB962C8B-B14F-4D97-AF65-F5344CB8AC3E}">
        <p14:creationId xmlns:p14="http://schemas.microsoft.com/office/powerpoint/2010/main" val="35471157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53ACCC3E-9ACC-EAA3-1B7C-70756778BD90}"/>
              </a:ext>
            </a:extLst>
          </p:cNvPr>
          <p:cNvPicPr>
            <a:picLocks noGrp="1" noChangeAspect="1"/>
          </p:cNvPicPr>
          <p:nvPr>
            <p:ph sz="half" idx="1"/>
          </p:nvPr>
        </p:nvPicPr>
        <p:blipFill>
          <a:blip r:embed="rId2"/>
          <a:stretch>
            <a:fillRect/>
          </a:stretch>
        </p:blipFill>
        <p:spPr>
          <a:xfrm>
            <a:off x="120910" y="735196"/>
            <a:ext cx="4451090" cy="5582894"/>
          </a:xfrm>
          <a:prstGeom prst="rect">
            <a:avLst/>
          </a:prstGeom>
        </p:spPr>
      </p:pic>
      <p:pic>
        <p:nvPicPr>
          <p:cNvPr id="8" name="Content Placeholder 7">
            <a:extLst>
              <a:ext uri="{FF2B5EF4-FFF2-40B4-BE49-F238E27FC236}">
                <a16:creationId xmlns:a16="http://schemas.microsoft.com/office/drawing/2014/main" id="{9362CDD9-27A8-CB90-49E0-28FFC3673655}"/>
              </a:ext>
            </a:extLst>
          </p:cNvPr>
          <p:cNvPicPr>
            <a:picLocks noGrp="1" noChangeAspect="1"/>
          </p:cNvPicPr>
          <p:nvPr>
            <p:ph sz="half" idx="2"/>
          </p:nvPr>
        </p:nvPicPr>
        <p:blipFill>
          <a:blip r:embed="rId3"/>
          <a:stretch>
            <a:fillRect/>
          </a:stretch>
        </p:blipFill>
        <p:spPr>
          <a:xfrm>
            <a:off x="4572000" y="735196"/>
            <a:ext cx="4211465" cy="5582894"/>
          </a:xfrm>
          <a:prstGeom prst="rect">
            <a:avLst/>
          </a:prstGeom>
        </p:spPr>
      </p:pic>
    </p:spTree>
    <p:extLst>
      <p:ext uri="{BB962C8B-B14F-4D97-AF65-F5344CB8AC3E}">
        <p14:creationId xmlns:p14="http://schemas.microsoft.com/office/powerpoint/2010/main" val="27804324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B6D48-1D40-E35E-D6DD-7FE7FDC6E9DB}"/>
            </a:ext>
          </a:extLst>
        </p:cNvPr>
        <p:cNvGrpSpPr/>
        <p:nvPr/>
      </p:nvGrpSpPr>
      <p:grpSpPr>
        <a:xfrm>
          <a:off x="0" y="0"/>
          <a:ext cx="0" cy="0"/>
          <a:chOff x="0" y="0"/>
          <a:chExt cx="0" cy="0"/>
        </a:xfrm>
      </p:grpSpPr>
      <p:pic>
        <p:nvPicPr>
          <p:cNvPr id="6" name="Picture 5" descr="Careers Wales Logo">
            <a:extLst>
              <a:ext uri="{FF2B5EF4-FFF2-40B4-BE49-F238E27FC236}">
                <a16:creationId xmlns:a16="http://schemas.microsoft.com/office/drawing/2014/main" id="{A27D1DD1-5E11-732A-CC96-D6A61AD337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377" y="332656"/>
            <a:ext cx="2125391" cy="580288"/>
          </a:xfrm>
          <a:prstGeom prst="rect">
            <a:avLst/>
          </a:prstGeom>
        </p:spPr>
      </p:pic>
      <p:sp>
        <p:nvSpPr>
          <p:cNvPr id="5" name="Rectangle 4">
            <a:extLst>
              <a:ext uri="{FF2B5EF4-FFF2-40B4-BE49-F238E27FC236}">
                <a16:creationId xmlns:a16="http://schemas.microsoft.com/office/drawing/2014/main" id="{262EFA85-4838-E92C-6AC2-1A41A1BF1BE0}"/>
              </a:ext>
            </a:extLst>
          </p:cNvPr>
          <p:cNvSpPr/>
          <p:nvPr/>
        </p:nvSpPr>
        <p:spPr>
          <a:xfrm>
            <a:off x="0" y="6708913"/>
            <a:ext cx="2293200" cy="159810"/>
          </a:xfrm>
          <a:prstGeom prst="rect">
            <a:avLst/>
          </a:prstGeom>
          <a:solidFill>
            <a:srgbClr val="7666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1C33AB2E-FFDF-77C6-CE15-01CB1447A892}"/>
              </a:ext>
            </a:extLst>
          </p:cNvPr>
          <p:cNvSpPr/>
          <p:nvPr/>
        </p:nvSpPr>
        <p:spPr>
          <a:xfrm>
            <a:off x="2285999" y="6708913"/>
            <a:ext cx="2293200" cy="159810"/>
          </a:xfrm>
          <a:prstGeom prst="rect">
            <a:avLst/>
          </a:prstGeom>
          <a:solidFill>
            <a:srgbClr val="009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A3316BE-CBE7-4759-F7B4-87FCA863772F}"/>
              </a:ext>
            </a:extLst>
          </p:cNvPr>
          <p:cNvSpPr/>
          <p:nvPr/>
        </p:nvSpPr>
        <p:spPr>
          <a:xfrm>
            <a:off x="4571997" y="6708913"/>
            <a:ext cx="2293200" cy="159810"/>
          </a:xfrm>
          <a:prstGeom prst="rect">
            <a:avLst/>
          </a:prstGeom>
          <a:solidFill>
            <a:srgbClr val="F29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70975C7-3A45-EE76-7C06-5E96A50DC64E}"/>
              </a:ext>
            </a:extLst>
          </p:cNvPr>
          <p:cNvSpPr/>
          <p:nvPr/>
        </p:nvSpPr>
        <p:spPr>
          <a:xfrm>
            <a:off x="6856864" y="6708913"/>
            <a:ext cx="2281598" cy="159810"/>
          </a:xfrm>
          <a:prstGeom prst="rect">
            <a:avLst/>
          </a:prstGeom>
          <a:solidFill>
            <a:srgbClr val="CC55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396BBCB-79E6-2A3B-E448-F5E228AC5B0F}"/>
              </a:ext>
            </a:extLst>
          </p:cNvPr>
          <p:cNvSpPr txBox="1"/>
          <p:nvPr/>
        </p:nvSpPr>
        <p:spPr>
          <a:xfrm>
            <a:off x="129777" y="6363196"/>
            <a:ext cx="3711785" cy="276999"/>
          </a:xfrm>
          <a:prstGeom prst="rect">
            <a:avLst/>
          </a:prstGeom>
          <a:noFill/>
        </p:spPr>
        <p:txBody>
          <a:bodyPr wrap="none" rtlCol="0">
            <a:spAutoFit/>
          </a:bodyPr>
          <a:lstStyle/>
          <a:p>
            <a:r>
              <a:rPr lang="en-US" sz="1200" b="1" err="1">
                <a:solidFill>
                  <a:srgbClr val="0096AA"/>
                </a:solidFill>
                <a:latin typeface="Arial" panose="020B0604020202020204" pitchFamily="34" charset="0"/>
                <a:cs typeface="Arial" panose="020B0604020202020204" pitchFamily="34" charset="0"/>
              </a:rPr>
              <a:t>gyrfacymru.llyw.cymru</a:t>
            </a:r>
            <a:r>
              <a:rPr lang="en-US" sz="1200" b="1">
                <a:solidFill>
                  <a:srgbClr val="0096AA"/>
                </a:solidFill>
                <a:latin typeface="Arial" panose="020B0604020202020204" pitchFamily="34" charset="0"/>
                <a:cs typeface="Arial" panose="020B0604020202020204" pitchFamily="34" charset="0"/>
              </a:rPr>
              <a:t> | </a:t>
            </a:r>
            <a:r>
              <a:rPr lang="en-US" sz="1200" b="1" err="1">
                <a:solidFill>
                  <a:srgbClr val="0096AA"/>
                </a:solidFill>
                <a:latin typeface="Arial" panose="020B0604020202020204" pitchFamily="34" charset="0"/>
                <a:cs typeface="Arial" panose="020B0604020202020204" pitchFamily="34" charset="0"/>
              </a:rPr>
              <a:t>careerswales.gov.wales</a:t>
            </a:r>
            <a:endParaRPr lang="en-US" sz="1200" b="1">
              <a:solidFill>
                <a:srgbClr val="0096AA"/>
              </a:solidFill>
              <a:latin typeface="Arial" panose="020B060402020202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1134E20E-75F5-7406-6670-1173965F983D}"/>
              </a:ext>
            </a:extLst>
          </p:cNvPr>
          <p:cNvPicPr>
            <a:picLocks noChangeAspect="1"/>
          </p:cNvPicPr>
          <p:nvPr/>
        </p:nvPicPr>
        <p:blipFill>
          <a:blip r:embed="rId3"/>
          <a:stretch>
            <a:fillRect/>
          </a:stretch>
        </p:blipFill>
        <p:spPr>
          <a:xfrm>
            <a:off x="8172400" y="5915817"/>
            <a:ext cx="704061" cy="667644"/>
          </a:xfrm>
          <a:prstGeom prst="rect">
            <a:avLst/>
          </a:prstGeom>
        </p:spPr>
      </p:pic>
      <p:sp>
        <p:nvSpPr>
          <p:cNvPr id="15" name="Title 1">
            <a:extLst>
              <a:ext uri="{FF2B5EF4-FFF2-40B4-BE49-F238E27FC236}">
                <a16:creationId xmlns:a16="http://schemas.microsoft.com/office/drawing/2014/main" id="{DD8ADE38-90BD-AFB5-F03E-729F9673ED05}"/>
              </a:ext>
            </a:extLst>
          </p:cNvPr>
          <p:cNvSpPr txBox="1">
            <a:spLocks/>
          </p:cNvSpPr>
          <p:nvPr/>
        </p:nvSpPr>
        <p:spPr>
          <a:xfrm>
            <a:off x="1421072" y="1165743"/>
            <a:ext cx="6320037" cy="989300"/>
          </a:xfrm>
          <a:prstGeom prst="rect">
            <a:avLst/>
          </a:prstGeom>
        </p:spPr>
        <p:txBody>
          <a:bodyPr vert="horz" lIns="68580" tIns="34290" rIns="68580" bIns="34290" rtlCol="0" anchor="t">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3000" b="1">
                <a:solidFill>
                  <a:schemeClr val="tx1">
                    <a:lumMod val="85000"/>
                    <a:lumOff val="15000"/>
                  </a:schemeClr>
                </a:solidFill>
              </a:rPr>
              <a:t>School Careers Adviser: </a:t>
            </a:r>
          </a:p>
          <a:p>
            <a:r>
              <a:rPr lang="en-US" sz="3000" b="1">
                <a:solidFill>
                  <a:schemeClr val="tx1">
                    <a:lumMod val="85000"/>
                    <a:lumOff val="15000"/>
                  </a:schemeClr>
                </a:solidFill>
              </a:rPr>
              <a:t>Catrin Hutchins</a:t>
            </a:r>
          </a:p>
        </p:txBody>
      </p:sp>
      <p:sp>
        <p:nvSpPr>
          <p:cNvPr id="17" name="TextBox 16">
            <a:extLst>
              <a:ext uri="{FF2B5EF4-FFF2-40B4-BE49-F238E27FC236}">
                <a16:creationId xmlns:a16="http://schemas.microsoft.com/office/drawing/2014/main" id="{CE16E7AA-868A-4A35-08D2-C489AD41A2AA}"/>
              </a:ext>
            </a:extLst>
          </p:cNvPr>
          <p:cNvSpPr txBox="1"/>
          <p:nvPr/>
        </p:nvSpPr>
        <p:spPr>
          <a:xfrm>
            <a:off x="882472" y="2435083"/>
            <a:ext cx="7289928" cy="3257174"/>
          </a:xfrm>
          <a:prstGeom prst="rect">
            <a:avLst/>
          </a:prstGeom>
          <a:noFill/>
        </p:spPr>
        <p:txBody>
          <a:bodyPr wrap="square">
            <a:spAutoFit/>
          </a:bodyPr>
          <a:lstStyle/>
          <a:p>
            <a:pPr algn="ctr">
              <a:lnSpc>
                <a:spcPct val="150000"/>
              </a:lnSpc>
            </a:pPr>
            <a:r>
              <a:rPr lang="en-GB" sz="2800"/>
              <a:t>Contact me with any queries:</a:t>
            </a:r>
          </a:p>
          <a:p>
            <a:pPr algn="ctr">
              <a:lnSpc>
                <a:spcPct val="150000"/>
              </a:lnSpc>
            </a:pPr>
            <a:r>
              <a:rPr lang="en-GB" sz="2800"/>
              <a:t>At the </a:t>
            </a:r>
            <a:r>
              <a:rPr lang="en-GB" sz="2800" b="1"/>
              <a:t>Options Evening </a:t>
            </a:r>
            <a:r>
              <a:rPr lang="en-GB" sz="2800"/>
              <a:t>on 5th February</a:t>
            </a:r>
          </a:p>
          <a:p>
            <a:pPr algn="ctr">
              <a:lnSpc>
                <a:spcPct val="150000"/>
              </a:lnSpc>
            </a:pPr>
            <a:r>
              <a:rPr lang="en-GB" sz="2800"/>
              <a:t>Based in </a:t>
            </a:r>
            <a:r>
              <a:rPr lang="en-GB" sz="2800" b="1"/>
              <a:t>room O30</a:t>
            </a:r>
            <a:r>
              <a:rPr lang="en-GB" sz="2800"/>
              <a:t> in the sixth provisions building</a:t>
            </a:r>
          </a:p>
          <a:p>
            <a:pPr algn="ctr">
              <a:lnSpc>
                <a:spcPct val="150000"/>
              </a:lnSpc>
            </a:pPr>
            <a:r>
              <a:rPr lang="en-GB" sz="2800" b="1" err="1"/>
              <a:t>Catrin.Hutchins@careerswales.gov.wales</a:t>
            </a:r>
            <a:r>
              <a:rPr lang="en-GB" sz="2800" b="1"/>
              <a:t> </a:t>
            </a:r>
          </a:p>
        </p:txBody>
      </p:sp>
    </p:spTree>
    <p:extLst>
      <p:ext uri="{BB962C8B-B14F-4D97-AF65-F5344CB8AC3E}">
        <p14:creationId xmlns:p14="http://schemas.microsoft.com/office/powerpoint/2010/main" val="42462854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A4AFDDDBD6FCA44902452562791F040" ma:contentTypeVersion="18" ma:contentTypeDescription="Create a new document." ma:contentTypeScope="" ma:versionID="0325ec7daea93a9677b1de80ba624e39">
  <xsd:schema xmlns:xsd="http://www.w3.org/2001/XMLSchema" xmlns:xs="http://www.w3.org/2001/XMLSchema" xmlns:p="http://schemas.microsoft.com/office/2006/metadata/properties" xmlns:ns2="34f85682-8999-4d74-a399-a237b73da71b" xmlns:ns3="654c324e-1261-4deb-a839-5d7e2996a0c2" targetNamespace="http://schemas.microsoft.com/office/2006/metadata/properties" ma:root="true" ma:fieldsID="dc16d4d486883d2af8efd2e3acc84333" ns2:_="" ns3:_="">
    <xsd:import namespace="34f85682-8999-4d74-a399-a237b73da71b"/>
    <xsd:import namespace="654c324e-1261-4deb-a839-5d7e2996a0c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4f85682-8999-4d74-a399-a237b73da71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9dca3a3b-1f91-4153-80b6-b9fe4e62831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54c324e-1261-4deb-a839-5d7e2996a0c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3353c593-9d79-4a1e-a556-a46e3515a75b}" ma:internalName="TaxCatchAll" ma:showField="CatchAllData" ma:web="654c324e-1261-4deb-a839-5d7e2996a0c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4f85682-8999-4d74-a399-a237b73da71b">
      <Terms xmlns="http://schemas.microsoft.com/office/infopath/2007/PartnerControls"/>
    </lcf76f155ced4ddcb4097134ff3c332f>
    <TaxCatchAll xmlns="654c324e-1261-4deb-a839-5d7e2996a0c2" xsi:nil="true"/>
    <SharedWithUsers xmlns="654c324e-1261-4deb-a839-5d7e2996a0c2">
      <UserInfo>
        <DisplayName>Chris Brown</DisplayName>
        <AccountId>290</AccountId>
        <AccountType/>
      </UserInfo>
      <UserInfo>
        <DisplayName>Rhian Lloyd Thomas</DisplayName>
        <AccountId>21</AccountId>
        <AccountType/>
      </UserInfo>
      <UserInfo>
        <DisplayName>Natalie Rogers</DisplayName>
        <AccountId>512</AccountId>
        <AccountType/>
      </UserInfo>
      <UserInfo>
        <DisplayName>Lowri Foulkes</DisplayName>
        <AccountId>117</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7D58A81-BEAA-42DE-AC8B-D6BF7A07DDF5}">
  <ds:schemaRefs>
    <ds:schemaRef ds:uri="34f85682-8999-4d74-a399-a237b73da71b"/>
    <ds:schemaRef ds:uri="654c324e-1261-4deb-a839-5d7e2996a0c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12A8828-91D4-4DA3-8EEE-0EEC196CA3ED}">
  <ds:schemaRefs>
    <ds:schemaRef ds:uri="34f85682-8999-4d74-a399-a237b73da71b"/>
    <ds:schemaRef ds:uri="654c324e-1261-4deb-a839-5d7e2996a0c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BFCB6F3E-7DA2-4DD5-B23E-01BCC02A153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On-screen Show (4:3)</PresentationFormat>
  <Slides>15</Slides>
  <Notes>6</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Careers Wales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Gavin Charles</dc:creator>
  <cp:revision>4</cp:revision>
  <dcterms:created xsi:type="dcterms:W3CDTF">2019-05-07T10:05:10Z</dcterms:created>
  <dcterms:modified xsi:type="dcterms:W3CDTF">2026-01-15T08:42:17Z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0x0101000A4AFDDDBD6FCA44902452562791F040</vt:lpwstr>
  </property>
  <property fmtid="{D5CDD505-2E9C-101B-9397-08002B2CF9AE}" pid="3" name="MediaServiceImageTags">
    <vt:lpwstr/>
  </property>
</Properties>
</file>